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9"/>
  </p:notesMasterIdLst>
  <p:sldIdLst>
    <p:sldId id="367" r:id="rId5"/>
    <p:sldId id="378" r:id="rId6"/>
    <p:sldId id="384" r:id="rId7"/>
    <p:sldId id="391" r:id="rId8"/>
    <p:sldId id="257" r:id="rId9"/>
    <p:sldId id="386" r:id="rId10"/>
    <p:sldId id="388" r:id="rId11"/>
    <p:sldId id="383" r:id="rId12"/>
    <p:sldId id="397" r:id="rId13"/>
    <p:sldId id="398" r:id="rId14"/>
    <p:sldId id="399" r:id="rId15"/>
    <p:sldId id="400" r:id="rId16"/>
    <p:sldId id="385" r:id="rId17"/>
    <p:sldId id="258" r:id="rId18"/>
    <p:sldId id="390" r:id="rId19"/>
    <p:sldId id="393" r:id="rId20"/>
    <p:sldId id="395" r:id="rId21"/>
    <p:sldId id="264" r:id="rId22"/>
    <p:sldId id="259" r:id="rId23"/>
    <p:sldId id="396" r:id="rId24"/>
    <p:sldId id="263" r:id="rId25"/>
    <p:sldId id="262" r:id="rId26"/>
    <p:sldId id="261" r:id="rId27"/>
    <p:sldId id="4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AB160C-C828-F802-E172-A982F87B0394}" name="Audra Parker" initials="AP" userId="S::aparke19@gmu.edu::73c6447c-7d95-439d-b5dd-461f1943d992" providerId="AD"/>
  <p188:author id="{A0217D16-1EC6-0DDE-C25E-D58ACF5BF153}" name="alan@feldenkris.com" initials="" userId="702f092f0d8910f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33"/>
    <a:srgbClr val="BCD6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2"/>
    <p:restoredTop sz="94724"/>
  </p:normalViewPr>
  <p:slideViewPr>
    <p:cSldViewPr snapToGrid="0">
      <p:cViewPr varScale="1">
        <p:scale>
          <a:sx n="132" d="100"/>
          <a:sy n="132" d="100"/>
        </p:scale>
        <p:origin x="944" y="16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C9BC5-6BEA-F340-98D4-D2D96B564EE1}" type="datetimeFigureOut">
              <a:rPr lang="en-US" smtClean="0"/>
              <a:t>5/1/24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5D9B5-480C-FA4E-8D16-720F54051EB1}" type="slidenum">
              <a:rPr lang="en-US" smtClean="0"/>
              <a:t>‹#›</a:t>
            </a:fld>
            <a:endParaRPr lang="en-US"/>
          </a:p>
        </p:txBody>
      </p:sp>
    </p:spTree>
    <p:extLst>
      <p:ext uri="{BB962C8B-B14F-4D97-AF65-F5344CB8AC3E}">
        <p14:creationId xmlns:p14="http://schemas.microsoft.com/office/powerpoint/2010/main" val="295727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cps.edu/about-fcp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cps.edu/strategic-pla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DUX8OFDQlZW1D5MtBXMG_1FO3vSs_WNniBcS2PtauKM/edi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ocs.google.com/document/d/1ecKWJOBhDkCefOcfbbq-IEMi1jsLuapU_cNRgGWgLKI/edi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ttendanceworks.org/partnering-with-families-and-health-providers-to-reduce-health-related-absenc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Reminder of purpose:  this is our time to have real time conversations with takeaways</a:t>
            </a:r>
          </a:p>
          <a:p>
            <a:endParaRPr lang="en-US" dirty="0">
              <a:ea typeface="Calibri"/>
              <a:cs typeface="Calibri"/>
            </a:endParaRPr>
          </a:p>
          <a:p>
            <a:endParaRPr lang="en-US" dirty="0">
              <a:ea typeface="Calibri"/>
              <a:cs typeface="Calibri"/>
            </a:endParaRPr>
          </a:p>
          <a:p>
            <a:r>
              <a:rPr lang="en-US" dirty="0">
                <a:ea typeface="Calibri"/>
                <a:cs typeface="Calibri"/>
              </a:rPr>
              <a:t>This idea, the Elephant in the Room discussion, was generated in one of our CEHD meetings—having honest conversation around these incredibly pressing issues that are sitting right in front of us</a:t>
            </a:r>
          </a:p>
          <a:p>
            <a:endParaRPr lang="en-US" dirty="0">
              <a:ea typeface="Calibri"/>
              <a:cs typeface="Calibri"/>
            </a:endParaRPr>
          </a:p>
          <a:p>
            <a:r>
              <a:rPr lang="en-US" dirty="0"/>
              <a:t>In fact, we have this amazing group of educators and leaders in one space. It almost seems egregious not to leverage the energy and expertise in the room </a:t>
            </a:r>
            <a:endParaRPr lang="en-US" dirty="0">
              <a:ea typeface="Calibri"/>
              <a:cs typeface="Calibri"/>
            </a:endParaRPr>
          </a:p>
          <a:p>
            <a:endParaRPr lang="en-US" dirty="0"/>
          </a:p>
          <a:p>
            <a:r>
              <a:rPr lang="en-US" dirty="0"/>
              <a:t>This is what we hope makes our partnership different.  In each of our meetings we want to take a swing at one of these acute challenges.</a:t>
            </a:r>
            <a:endParaRPr lang="en-US" dirty="0">
              <a:ea typeface="Calibri"/>
              <a:cs typeface="Calibri"/>
            </a:endParaRPr>
          </a:p>
          <a:p>
            <a:endParaRPr lang="en-US" dirty="0">
              <a:cs typeface="Calibri"/>
            </a:endParaRPr>
          </a:p>
          <a:p>
            <a:r>
              <a:rPr lang="en-US" dirty="0">
                <a:ea typeface="Calibri"/>
                <a:cs typeface="Calibri"/>
              </a:rPr>
              <a:t>Today, we have a special panel convened to tackle an elephant we know has come to many of your rooms, or classrooms as it were.</a:t>
            </a: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95D9B5-480C-FA4E-8D16-720F54051EB1}" type="slidenum">
              <a:rPr lang="en-US" smtClean="0"/>
              <a:t>1</a:t>
            </a:fld>
            <a:endParaRPr lang="en-US"/>
          </a:p>
        </p:txBody>
      </p:sp>
    </p:spTree>
    <p:extLst>
      <p:ext uri="{BB962C8B-B14F-4D97-AF65-F5344CB8AC3E}">
        <p14:creationId xmlns:p14="http://schemas.microsoft.com/office/powerpoint/2010/main" val="133156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https://frac.org/wp-content/uploads/how_it_works_bic_fact_sheet.pdf</a:t>
            </a:r>
          </a:p>
        </p:txBody>
      </p:sp>
      <p:sp>
        <p:nvSpPr>
          <p:cNvPr id="4" name="Slide Number Placeholder 3"/>
          <p:cNvSpPr>
            <a:spLocks noGrp="1"/>
          </p:cNvSpPr>
          <p:nvPr>
            <p:ph type="sldNum" sz="quarter" idx="5"/>
          </p:nvPr>
        </p:nvSpPr>
        <p:spPr/>
        <p:txBody>
          <a:bodyPr/>
          <a:lstStyle/>
          <a:p>
            <a:fld id="{39C23734-41D5-4539-9C4C-1512DB6C6F38}" type="slidenum">
              <a:rPr lang="en-US" smtClean="0"/>
              <a:t>23</a:t>
            </a:fld>
            <a:endParaRPr lang="en-US"/>
          </a:p>
        </p:txBody>
      </p:sp>
    </p:spTree>
    <p:extLst>
      <p:ext uri="{BB962C8B-B14F-4D97-AF65-F5344CB8AC3E}">
        <p14:creationId xmlns:p14="http://schemas.microsoft.com/office/powerpoint/2010/main" val="419844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595D9B5-480C-FA4E-8D16-720F54051EB1}" type="slidenum">
              <a:rPr lang="en-US" smtClean="0"/>
              <a:t>24</a:t>
            </a:fld>
            <a:endParaRPr lang="en-US"/>
          </a:p>
        </p:txBody>
      </p:sp>
    </p:spTree>
    <p:extLst>
      <p:ext uri="{BB962C8B-B14F-4D97-AF65-F5344CB8AC3E}">
        <p14:creationId xmlns:p14="http://schemas.microsoft.com/office/powerpoint/2010/main" val="153745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a:rPr>
              <a:t>Anne</a:t>
            </a: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0595D9B5-480C-FA4E-8D16-720F54051EB1}" type="slidenum">
              <a:rPr lang="en-US" smtClean="0"/>
              <a:t>2</a:t>
            </a:fld>
            <a:endParaRPr lang="en-US"/>
          </a:p>
        </p:txBody>
      </p:sp>
    </p:spTree>
    <p:extLst>
      <p:ext uri="{BB962C8B-B14F-4D97-AF65-F5344CB8AC3E}">
        <p14:creationId xmlns:p14="http://schemas.microsoft.com/office/powerpoint/2010/main" val="148764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595D9B5-480C-FA4E-8D16-720F54051EB1}" type="slidenum">
              <a:rPr lang="en-US" smtClean="0"/>
              <a:t>3</a:t>
            </a:fld>
            <a:endParaRPr lang="en-US"/>
          </a:p>
        </p:txBody>
      </p:sp>
    </p:spTree>
    <p:extLst>
      <p:ext uri="{BB962C8B-B14F-4D97-AF65-F5344CB8AC3E}">
        <p14:creationId xmlns:p14="http://schemas.microsoft.com/office/powerpoint/2010/main" val="98215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5D9B5-480C-FA4E-8D16-720F54051EB1}" type="slidenum">
              <a:rPr lang="en-US" smtClean="0"/>
              <a:t>8</a:t>
            </a:fld>
            <a:endParaRPr lang="en-US"/>
          </a:p>
        </p:txBody>
      </p:sp>
    </p:spTree>
    <p:extLst>
      <p:ext uri="{BB962C8B-B14F-4D97-AF65-F5344CB8AC3E}">
        <p14:creationId xmlns:p14="http://schemas.microsoft.com/office/powerpoint/2010/main" val="190377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8e1b9781fd_0_5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chemeClr val="dk1"/>
                </a:solidFill>
              </a:rPr>
              <a:t>Intro Slide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SzPts val="1100"/>
              <a:buChar char="●"/>
            </a:pPr>
            <a:r>
              <a:rPr lang="en">
                <a:solidFill>
                  <a:schemeClr val="dk1"/>
                </a:solidFill>
              </a:rPr>
              <a:t>Brief overview of FCPS   </a:t>
            </a:r>
            <a:r>
              <a:rPr lang="en" u="sng">
                <a:solidFill>
                  <a:schemeClr val="hlink"/>
                </a:solidFill>
                <a:hlinkClick r:id="rId3"/>
              </a:rPr>
              <a:t>https://www.fcps.edu/about-fcps</a:t>
            </a:r>
            <a:r>
              <a:rPr lang="en">
                <a:solidFill>
                  <a:schemeClr val="dk1"/>
                </a:solidFill>
              </a:rPr>
              <a:t>   FCPS serves a diverse student population of more than 181,000 students in grades prekindergarten through 12, speaking over 200 languages.  Over 27% of our total student population is economically disadvantaged; 14.4 percent are reported as students with disabilities and more than 20% of students are English Learners.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Supporting student attendance and engagement is an integral part of our Strategic Plan, where every student feels safe, supported, included and empowered.  </a:t>
            </a:r>
            <a:endParaRPr>
              <a:solidFill>
                <a:schemeClr val="dk1"/>
              </a:solidFill>
            </a:endParaRPr>
          </a:p>
          <a:p>
            <a:pPr marL="0" lvl="0" indent="0" algn="l" rtl="0">
              <a:spcBef>
                <a:spcPts val="0"/>
              </a:spcBef>
              <a:spcAft>
                <a:spcPts val="0"/>
              </a:spcAft>
              <a:buNone/>
            </a:pPr>
            <a:r>
              <a:rPr lang="en" u="sng">
                <a:solidFill>
                  <a:schemeClr val="hlink"/>
                </a:solidFill>
                <a:hlinkClick r:id="rId4"/>
              </a:rPr>
              <a:t>https://www.fcps.edu/strategic-plan</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Goal # 2 - Safe, Supported, Included and Empowered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Every student will experience an equitable school community where student health and well-being are prioritized, and student voice is centered.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is the relationship between absences and equity?  Absenteeism is a leading indicator and cause of educational inequity.</a:t>
            </a:r>
            <a:endParaRPr>
              <a:solidFill>
                <a:schemeClr val="dk1"/>
              </a:solidFill>
            </a:endParaRPr>
          </a:p>
          <a:p>
            <a:pPr marL="0" lvl="0" indent="0" algn="l" rtl="0">
              <a:lnSpc>
                <a:spcPct val="100000"/>
              </a:lnSpc>
              <a:spcBef>
                <a:spcPts val="0"/>
              </a:spcBef>
              <a:spcAft>
                <a:spcPts val="0"/>
              </a:spcAft>
              <a:buSzPts val="1400"/>
              <a:buNone/>
            </a:pPr>
            <a:endParaRPr/>
          </a:p>
        </p:txBody>
      </p:sp>
      <p:sp>
        <p:nvSpPr>
          <p:cNvPr id="192" name="Google Shape;192;g28e1b9781fd_0_5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8e1b9781fd_0_335:notes"/>
          <p:cNvSpPr>
            <a:spLocks noGrp="1" noRot="1" noChangeAspect="1"/>
          </p:cNvSpPr>
          <p:nvPr>
            <p:ph type="sldImg" idx="2"/>
          </p:nvPr>
        </p:nvSpPr>
        <p:spPr>
          <a:xfrm>
            <a:off x="-1127125" y="1524000"/>
            <a:ext cx="7313613"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8e1b9781fd_0_335:notes"/>
          <p:cNvSpPr txBox="1">
            <a:spLocks noGrp="1"/>
          </p:cNvSpPr>
          <p:nvPr>
            <p:ph type="body" idx="1"/>
          </p:nvPr>
        </p:nvSpPr>
        <p:spPr>
          <a:xfrm>
            <a:off x="505918" y="5867400"/>
            <a:ext cx="4047300" cy="48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solidFill>
                  <a:schemeClr val="dk1"/>
                </a:solidFill>
              </a:rPr>
              <a:t>Mike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Reflection moment on locus of control vs. “this is a student or family problem” and how these strategies are within our control in the school system.  </a:t>
            </a:r>
            <a:endParaRPr dirty="0">
              <a:solidFill>
                <a:schemeClr val="dk1"/>
              </a:solidFill>
            </a:endParaRPr>
          </a:p>
          <a:p>
            <a:pPr marL="0" lvl="0" indent="0" algn="l" rtl="0">
              <a:spcBef>
                <a:spcPts val="0"/>
              </a:spcBef>
              <a:spcAft>
                <a:spcPts val="0"/>
              </a:spcAft>
              <a:buNone/>
            </a:pPr>
            <a:r>
              <a:rPr lang="en" dirty="0">
                <a:solidFill>
                  <a:schemeClr val="dk1"/>
                </a:solidFill>
              </a:rPr>
              <a:t>Also a shift away from punitive to compassion, sensitivity and partnering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For example, how each student is welcomed / greeted each day, having proactive teaming structures to monitor and respond to attendance data, understanding and addressing the root causes of absenteeism in partnership with families. </a:t>
            </a:r>
            <a:endParaRPr dirty="0">
              <a:solidFill>
                <a:schemeClr val="dk1"/>
              </a:solidFill>
            </a:endParaRPr>
          </a:p>
          <a:p>
            <a:pPr marL="0" lvl="0" indent="0" algn="l" rtl="0">
              <a:spcBef>
                <a:spcPts val="0"/>
              </a:spcBef>
              <a:spcAft>
                <a:spcPts val="0"/>
              </a:spcAft>
              <a:buNone/>
            </a:pPr>
            <a:endParaRPr sz="1700" dirty="0">
              <a:solidFill>
                <a:srgbClr val="434343"/>
              </a:solidFill>
              <a:latin typeface="Gill Sans"/>
              <a:ea typeface="Gill Sans"/>
              <a:cs typeface="Gill Sans"/>
              <a:sym typeface="Gill Sans"/>
            </a:endParaRPr>
          </a:p>
          <a:p>
            <a:pPr marL="0" lvl="0" indent="0" algn="l" rtl="0">
              <a:spcBef>
                <a:spcPts val="0"/>
              </a:spcBef>
              <a:spcAft>
                <a:spcPts val="0"/>
              </a:spcAft>
              <a:buNone/>
            </a:pPr>
            <a:r>
              <a:rPr lang="en" sz="1700" dirty="0">
                <a:solidFill>
                  <a:srgbClr val="434343"/>
                </a:solidFill>
                <a:latin typeface="Gill Sans"/>
                <a:ea typeface="Gill Sans"/>
                <a:cs typeface="Gill Sans"/>
                <a:sym typeface="Gill Sans"/>
              </a:rPr>
              <a:t>Clear, concise and consistent communication about schedules and expectations, Routines, rituals and celebrations related to attendance and engagement, Personalized positive communication to families when students are absent, Recognition of good and improved attendance, Impact of attendance on whole child widely understood, Connection to a caring adult in the school, Every child and their family encouraged to develop a success plan that includes attention to attendance</a:t>
            </a:r>
            <a:endParaRPr b="1" dirty="0">
              <a:solidFill>
                <a:srgbClr val="212121"/>
              </a:solidFill>
              <a:latin typeface="Roboto"/>
              <a:ea typeface="Roboto"/>
              <a:cs typeface="Roboto"/>
              <a:sym typeface="Roboto"/>
            </a:endParaRPr>
          </a:p>
          <a:p>
            <a:pPr marL="0" lvl="0" indent="0" algn="l" rtl="0">
              <a:spcBef>
                <a:spcPts val="0"/>
              </a:spcBef>
              <a:spcAft>
                <a:spcPts val="0"/>
              </a:spcAft>
              <a:buNone/>
            </a:pPr>
            <a:endParaRPr b="1" dirty="0">
              <a:solidFill>
                <a:srgbClr val="212121"/>
              </a:solidFill>
              <a:latin typeface="Roboto"/>
              <a:ea typeface="Roboto"/>
              <a:cs typeface="Roboto"/>
              <a:sym typeface="Roboto"/>
            </a:endParaRPr>
          </a:p>
          <a:p>
            <a:pPr marL="457200" lvl="0" indent="-298450" algn="l" rtl="0">
              <a:spcBef>
                <a:spcPts val="0"/>
              </a:spcBef>
              <a:spcAft>
                <a:spcPts val="0"/>
              </a:spcAft>
              <a:buClr>
                <a:srgbClr val="212121"/>
              </a:buClr>
              <a:buSzPts val="1100"/>
              <a:buFont typeface="Roboto"/>
              <a:buChar char="●"/>
            </a:pPr>
            <a:r>
              <a:rPr lang="en" b="1" dirty="0">
                <a:solidFill>
                  <a:srgbClr val="212121"/>
                </a:solidFill>
                <a:latin typeface="Roboto"/>
                <a:ea typeface="Roboto"/>
                <a:cs typeface="Roboto"/>
                <a:sym typeface="Roboto"/>
              </a:rPr>
              <a:t>Tier 1</a:t>
            </a:r>
            <a:r>
              <a:rPr lang="en" dirty="0">
                <a:solidFill>
                  <a:srgbClr val="212121"/>
                </a:solidFill>
                <a:latin typeface="Roboto"/>
                <a:ea typeface="Roboto"/>
                <a:cs typeface="Roboto"/>
                <a:sym typeface="Roboto"/>
              </a:rPr>
              <a:t> represents universal strategies to encourage good attendance for all students. These include recognition of good and improved attendance, connecting all students to a caring adult in the school, and personalized positive communication to families when students are absent.</a:t>
            </a:r>
            <a:endParaRPr dirty="0">
              <a:solidFill>
                <a:srgbClr val="212121"/>
              </a:solidFill>
              <a:latin typeface="Roboto"/>
              <a:ea typeface="Roboto"/>
              <a:cs typeface="Roboto"/>
              <a:sym typeface="Roboto"/>
            </a:endParaRPr>
          </a:p>
          <a:p>
            <a:pPr marL="0" lvl="0" indent="0" algn="l" rtl="0">
              <a:spcBef>
                <a:spcPts val="0"/>
              </a:spcBef>
              <a:spcAft>
                <a:spcPts val="0"/>
              </a:spcAft>
              <a:buNone/>
            </a:pPr>
            <a:endParaRPr dirty="0">
              <a:solidFill>
                <a:srgbClr val="212121"/>
              </a:solidFill>
              <a:latin typeface="Roboto"/>
              <a:ea typeface="Roboto"/>
              <a:cs typeface="Roboto"/>
              <a:sym typeface="Roboto"/>
            </a:endParaRPr>
          </a:p>
          <a:p>
            <a:pPr marL="0" lvl="0" indent="0" algn="l" rtl="0">
              <a:spcBef>
                <a:spcPts val="0"/>
              </a:spcBef>
              <a:spcAft>
                <a:spcPts val="0"/>
              </a:spcAft>
              <a:buNone/>
            </a:pPr>
            <a:r>
              <a:rPr lang="en" dirty="0">
                <a:solidFill>
                  <a:srgbClr val="212121"/>
                </a:solidFill>
                <a:latin typeface="Roboto"/>
                <a:ea typeface="Roboto"/>
                <a:cs typeface="Roboto"/>
                <a:sym typeface="Roboto"/>
              </a:rPr>
              <a:t>The </a:t>
            </a:r>
            <a:r>
              <a:rPr lang="en" b="1" dirty="0">
                <a:solidFill>
                  <a:srgbClr val="212121"/>
                </a:solidFill>
                <a:latin typeface="Roboto"/>
                <a:ea typeface="Roboto"/>
                <a:cs typeface="Roboto"/>
                <a:sym typeface="Roboto"/>
              </a:rPr>
              <a:t>foundational supports</a:t>
            </a:r>
            <a:r>
              <a:rPr lang="en" dirty="0">
                <a:solidFill>
                  <a:srgbClr val="212121"/>
                </a:solidFill>
                <a:latin typeface="Roboto"/>
                <a:ea typeface="Roboto"/>
                <a:cs typeface="Roboto"/>
                <a:sym typeface="Roboto"/>
              </a:rPr>
              <a:t> that FCPS provides to promote positive conditions for learning fall into four categories:</a:t>
            </a:r>
            <a:endParaRPr dirty="0">
              <a:solidFill>
                <a:srgbClr val="212121"/>
              </a:solidFill>
              <a:latin typeface="Roboto"/>
              <a:ea typeface="Roboto"/>
              <a:cs typeface="Roboto"/>
              <a:sym typeface="Roboto"/>
            </a:endParaRPr>
          </a:p>
          <a:p>
            <a:pPr marL="457200" lvl="0" indent="-298450" algn="l" rtl="0">
              <a:spcBef>
                <a:spcPts val="0"/>
              </a:spcBef>
              <a:spcAft>
                <a:spcPts val="0"/>
              </a:spcAft>
              <a:buClr>
                <a:srgbClr val="212121"/>
              </a:buClr>
              <a:buSzPts val="1100"/>
              <a:buFont typeface="Roboto"/>
              <a:buAutoNum type="arabicPeriod"/>
            </a:pPr>
            <a:r>
              <a:rPr lang="en" dirty="0">
                <a:solidFill>
                  <a:srgbClr val="212121"/>
                </a:solidFill>
                <a:latin typeface="Roboto"/>
                <a:ea typeface="Roboto"/>
                <a:cs typeface="Roboto"/>
                <a:sym typeface="Roboto"/>
              </a:rPr>
              <a:t>Physical and emotional health and safety</a:t>
            </a:r>
            <a:endParaRPr dirty="0">
              <a:solidFill>
                <a:srgbClr val="212121"/>
              </a:solidFill>
              <a:latin typeface="Roboto"/>
              <a:ea typeface="Roboto"/>
              <a:cs typeface="Roboto"/>
              <a:sym typeface="Roboto"/>
            </a:endParaRPr>
          </a:p>
          <a:p>
            <a:pPr marL="457200" lvl="0" indent="-298450" algn="l" rtl="0">
              <a:spcBef>
                <a:spcPts val="0"/>
              </a:spcBef>
              <a:spcAft>
                <a:spcPts val="0"/>
              </a:spcAft>
              <a:buClr>
                <a:srgbClr val="212121"/>
              </a:buClr>
              <a:buSzPts val="1100"/>
              <a:buFont typeface="Roboto"/>
              <a:buAutoNum type="arabicPeriod"/>
            </a:pPr>
            <a:r>
              <a:rPr lang="en" dirty="0">
                <a:solidFill>
                  <a:srgbClr val="212121"/>
                </a:solidFill>
                <a:latin typeface="Roboto"/>
                <a:ea typeface="Roboto"/>
                <a:cs typeface="Roboto"/>
                <a:sym typeface="Roboto"/>
              </a:rPr>
              <a:t>Belonging, connection, and support</a:t>
            </a:r>
            <a:endParaRPr dirty="0">
              <a:solidFill>
                <a:srgbClr val="212121"/>
              </a:solidFill>
              <a:latin typeface="Roboto"/>
              <a:ea typeface="Roboto"/>
              <a:cs typeface="Roboto"/>
              <a:sym typeface="Roboto"/>
            </a:endParaRPr>
          </a:p>
          <a:p>
            <a:pPr marL="457200" lvl="0" indent="-298450" algn="l" rtl="0">
              <a:spcBef>
                <a:spcPts val="0"/>
              </a:spcBef>
              <a:spcAft>
                <a:spcPts val="0"/>
              </a:spcAft>
              <a:buClr>
                <a:srgbClr val="212121"/>
              </a:buClr>
              <a:buSzPts val="1100"/>
              <a:buFont typeface="Roboto"/>
              <a:buAutoNum type="arabicPeriod"/>
            </a:pPr>
            <a:r>
              <a:rPr lang="en" dirty="0">
                <a:solidFill>
                  <a:srgbClr val="212121"/>
                </a:solidFill>
                <a:latin typeface="Roboto"/>
                <a:ea typeface="Roboto"/>
                <a:cs typeface="Roboto"/>
                <a:sym typeface="Roboto"/>
              </a:rPr>
              <a:t>Academic challenge and engagement</a:t>
            </a:r>
            <a:endParaRPr dirty="0">
              <a:solidFill>
                <a:srgbClr val="212121"/>
              </a:solidFill>
              <a:latin typeface="Roboto"/>
              <a:ea typeface="Roboto"/>
              <a:cs typeface="Roboto"/>
              <a:sym typeface="Roboto"/>
            </a:endParaRPr>
          </a:p>
          <a:p>
            <a:pPr marL="457200" lvl="0" indent="-298450" algn="l" rtl="0">
              <a:spcBef>
                <a:spcPts val="0"/>
              </a:spcBef>
              <a:spcAft>
                <a:spcPts val="0"/>
              </a:spcAft>
              <a:buClr>
                <a:srgbClr val="212121"/>
              </a:buClr>
              <a:buSzPts val="1100"/>
              <a:buFont typeface="Roboto"/>
              <a:buAutoNum type="arabicPeriod"/>
            </a:pPr>
            <a:r>
              <a:rPr lang="en" dirty="0">
                <a:solidFill>
                  <a:srgbClr val="212121"/>
                </a:solidFill>
                <a:latin typeface="Roboto"/>
                <a:ea typeface="Roboto"/>
                <a:cs typeface="Roboto"/>
                <a:sym typeface="Roboto"/>
              </a:rPr>
              <a:t>Adult and student well-being and emotional competence</a:t>
            </a:r>
            <a:endParaRPr dirty="0">
              <a:solidFill>
                <a:srgbClr val="212121"/>
              </a:solidFill>
              <a:latin typeface="Roboto"/>
              <a:ea typeface="Roboto"/>
              <a:cs typeface="Roboto"/>
              <a:sym typeface="Roboto"/>
            </a:endParaRPr>
          </a:p>
          <a:p>
            <a:pPr marL="0" lvl="0" indent="0" algn="l" rtl="0">
              <a:spcBef>
                <a:spcPts val="0"/>
              </a:spcBef>
              <a:spcAft>
                <a:spcPts val="0"/>
              </a:spcAft>
              <a:buNone/>
            </a:pPr>
            <a:endParaRPr dirty="0">
              <a:solidFill>
                <a:srgbClr val="212121"/>
              </a:solidFill>
              <a:latin typeface="Roboto"/>
              <a:ea typeface="Roboto"/>
              <a:cs typeface="Roboto"/>
              <a:sym typeface="Roboto"/>
            </a:endParaRPr>
          </a:p>
          <a:p>
            <a:pPr marL="0" lvl="0" indent="0" algn="l" rtl="0">
              <a:spcBef>
                <a:spcPts val="0"/>
              </a:spcBef>
              <a:spcAft>
                <a:spcPts val="0"/>
              </a:spcAft>
              <a:buNone/>
            </a:pPr>
            <a:r>
              <a:rPr lang="en" dirty="0">
                <a:solidFill>
                  <a:srgbClr val="212121"/>
                </a:solidFill>
                <a:latin typeface="Roboto"/>
                <a:ea typeface="Roboto"/>
                <a:cs typeface="Roboto"/>
                <a:sym typeface="Roboto"/>
              </a:rPr>
              <a:t>Examples of the supports provided in each category are noted on the slide. All of these supports are rooted in the understanding that positive relationships are the central ingredient in fostering positive conditions for learning.</a:t>
            </a:r>
            <a:endParaRPr dirty="0">
              <a:solidFill>
                <a:srgbClr val="212121"/>
              </a:solidFill>
              <a:latin typeface="Roboto"/>
              <a:ea typeface="Roboto"/>
              <a:cs typeface="Roboto"/>
              <a:sym typeface="Roboto"/>
            </a:endParaRPr>
          </a:p>
          <a:p>
            <a:pPr marL="457200" lvl="0" indent="-298450" algn="l" rtl="0">
              <a:spcBef>
                <a:spcPts val="0"/>
              </a:spcBef>
              <a:spcAft>
                <a:spcPts val="0"/>
              </a:spcAft>
              <a:buClr>
                <a:schemeClr val="dk1"/>
              </a:buClr>
              <a:buSzPts val="1100"/>
              <a:buChar char="●"/>
            </a:pPr>
            <a:r>
              <a:rPr lang="en" dirty="0">
                <a:solidFill>
                  <a:schemeClr val="dk1"/>
                </a:solidFill>
              </a:rPr>
              <a:t>Reflection moment on our locus of control within the school division vs. “the </a:t>
            </a:r>
            <a:r>
              <a:rPr lang="en" i="1" dirty="0">
                <a:solidFill>
                  <a:schemeClr val="dk1"/>
                </a:solidFill>
              </a:rPr>
              <a:t>problem</a:t>
            </a:r>
            <a:r>
              <a:rPr lang="en" dirty="0">
                <a:solidFill>
                  <a:schemeClr val="dk1"/>
                </a:solidFill>
              </a:rPr>
              <a:t> is the student / family”</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Tiered MTSS framework </a:t>
            </a:r>
            <a:r>
              <a:rPr lang="en" b="1" dirty="0">
                <a:solidFill>
                  <a:schemeClr val="dk1"/>
                </a:solidFill>
              </a:rPr>
              <a:t>with a dedicated focus on Tier 1 strategies to support a culture of engagement and attendance</a:t>
            </a:r>
            <a:r>
              <a:rPr lang="en" dirty="0">
                <a:solidFill>
                  <a:schemeClr val="dk1"/>
                </a:solidFill>
              </a:rPr>
              <a:t>.  Examples of high-leverage strategies::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Proactive and consistent messaging to families regarding attendance expectations and the connection to the overall well-being of their student.</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Welcoming  / greeting each student each day; a warm welcome back when returning from an absence</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Recognizing good and improved attendance</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The MTSS Site Intervention team should meet at least twice monthly to use SIS / Attendance dashboard data to identify and monitor students missing 10% or more of the school year, identify root causes and match these to appropriate interventions using the </a:t>
            </a:r>
            <a:r>
              <a:rPr lang="en" u="sng" dirty="0">
                <a:solidFill>
                  <a:srgbClr val="1155CC"/>
                </a:solidFill>
                <a:hlinkClick r:id="rId3">
                  <a:extLst>
                    <a:ext uri="{A12FA001-AC4F-418D-AE19-62706E023703}">
                      <ahyp:hlinkClr xmlns:ahyp="http://schemas.microsoft.com/office/drawing/2018/hyperlinkcolor" val="tx"/>
                    </a:ext>
                  </a:extLst>
                </a:hlinkClick>
              </a:rPr>
              <a:t>MTSS Attendance Engagement &amp; Strategies</a:t>
            </a:r>
            <a:r>
              <a:rPr lang="en" dirty="0">
                <a:solidFill>
                  <a:srgbClr val="1155CC"/>
                </a:solidFill>
              </a:rPr>
              <a:t> </a:t>
            </a:r>
            <a:r>
              <a:rPr lang="en" dirty="0">
                <a:solidFill>
                  <a:schemeClr val="dk1"/>
                </a:solidFill>
              </a:rPr>
              <a:t>guidance.</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The</a:t>
            </a:r>
            <a:r>
              <a:rPr lang="en" sz="800" dirty="0">
                <a:solidFill>
                  <a:schemeClr val="dk1"/>
                </a:solidFill>
              </a:rPr>
              <a:t> </a:t>
            </a:r>
            <a:r>
              <a:rPr lang="en" u="sng" dirty="0">
                <a:solidFill>
                  <a:srgbClr val="1155CC"/>
                </a:solidFill>
                <a:hlinkClick r:id="rId4">
                  <a:extLst>
                    <a:ext uri="{A12FA001-AC4F-418D-AE19-62706E023703}">
                      <ahyp:hlinkClr xmlns:ahyp="http://schemas.microsoft.com/office/drawing/2018/hyperlinkcolor" val="tx"/>
                    </a:ext>
                  </a:extLst>
                </a:hlinkClick>
              </a:rPr>
              <a:t>Attendance Intervention Job Aid</a:t>
            </a:r>
            <a:r>
              <a:rPr lang="en" sz="800" dirty="0">
                <a:solidFill>
                  <a:schemeClr val="dk1"/>
                </a:solidFill>
              </a:rPr>
              <a:t>  </a:t>
            </a:r>
            <a:r>
              <a:rPr lang="en" dirty="0">
                <a:solidFill>
                  <a:schemeClr val="dk1"/>
                </a:solidFill>
              </a:rPr>
              <a:t>supports school teams with guidance on interventions related to barriers, disengagement, misconceptions and aversions. </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588"/>
              </a:spcBef>
              <a:spcAft>
                <a:spcPts val="0"/>
              </a:spcAft>
              <a:buSzPts val="1400"/>
              <a:buNone/>
            </a:pPr>
            <a:endParaRPr dirty="0"/>
          </a:p>
        </p:txBody>
      </p:sp>
      <p:sp>
        <p:nvSpPr>
          <p:cNvPr id="203" name="Google Shape;203;g28e1b9781fd_0_335:notes"/>
          <p:cNvSpPr txBox="1">
            <a:spLocks noGrp="1"/>
          </p:cNvSpPr>
          <p:nvPr>
            <p:ph type="sldNum" idx="12"/>
          </p:nvPr>
        </p:nvSpPr>
        <p:spPr>
          <a:xfrm>
            <a:off x="2865698" y="11580284"/>
            <a:ext cx="2192400" cy="611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b2e46366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b2e46366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Laura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Strength of the “When in doubt, keep them out” messaging…  association of home is safe and school / outside home is dangerous.  Powerful brain and body associations…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Need to create safe and predictable associations with school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Health related barriers → connecting with public health nurse / addressing lack of medical access, etc.</a:t>
            </a:r>
            <a:endParaRPr>
              <a:solidFill>
                <a:schemeClr val="dk1"/>
              </a:solidFill>
            </a:endParaRPr>
          </a:p>
          <a:p>
            <a:pPr marL="0" lvl="0" indent="0" algn="l" rtl="0">
              <a:spcBef>
                <a:spcPts val="0"/>
              </a:spcBef>
              <a:spcAft>
                <a:spcPts val="0"/>
              </a:spcAft>
              <a:buNone/>
            </a:pPr>
            <a:r>
              <a:rPr lang="en">
                <a:solidFill>
                  <a:schemeClr val="dk1"/>
                </a:solidFill>
              </a:rPr>
              <a:t>Return to learn - mini return to learn moments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“Late is great”   Appointments should be at beginning or end of day.  Many families feel that since the child would miss part of the day, they should come miss the whole day of school.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u="sng">
                <a:solidFill>
                  <a:schemeClr val="hlink"/>
                </a:solidFill>
                <a:hlinkClick r:id="rId3"/>
              </a:rPr>
              <a:t>https://www.attendanceworks.org/partnering-with-families-and-health-providers-to-reduce-health-related-absences/</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Strengthen partnership with school health to include data sharing and increased collaboration and teaming structures - including the public health nurse when students have reached a certain threshold of health-related absences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2e463662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b2e463662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https://nationalgangcenter.ojp.gov/spt/Programs/128</a:t>
            </a:r>
          </a:p>
        </p:txBody>
      </p:sp>
      <p:sp>
        <p:nvSpPr>
          <p:cNvPr id="4" name="Slide Number Placeholder 3"/>
          <p:cNvSpPr>
            <a:spLocks noGrp="1"/>
          </p:cNvSpPr>
          <p:nvPr>
            <p:ph type="sldNum" sz="quarter" idx="5"/>
          </p:nvPr>
        </p:nvSpPr>
        <p:spPr/>
        <p:txBody>
          <a:bodyPr/>
          <a:lstStyle/>
          <a:p>
            <a:fld id="{39C23734-41D5-4539-9C4C-1512DB6C6F38}" type="slidenum">
              <a:rPr lang="en-US" smtClean="0"/>
              <a:t>21</a:t>
            </a:fld>
            <a:endParaRPr lang="en-US"/>
          </a:p>
        </p:txBody>
      </p:sp>
    </p:spTree>
    <p:extLst>
      <p:ext uri="{BB962C8B-B14F-4D97-AF65-F5344CB8AC3E}">
        <p14:creationId xmlns:p14="http://schemas.microsoft.com/office/powerpoint/2010/main" val="3203371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1BE8259-8F68-DC41-81BE-2F003E496754}"/>
              </a:ext>
            </a:extLst>
          </p:cNvPr>
          <p:cNvPicPr>
            <a:picLocks noChangeAspect="1"/>
          </p:cNvPicPr>
          <p:nvPr userDrawn="1"/>
        </p:nvPicPr>
        <p:blipFill rotWithShape="1">
          <a:blip r:embed="rId2"/>
          <a:srcRect t="49704" b="26963"/>
          <a:stretch/>
        </p:blipFill>
        <p:spPr>
          <a:xfrm>
            <a:off x="0" y="5257798"/>
            <a:ext cx="12192000" cy="1600201"/>
          </a:xfrm>
          <a:prstGeom prst="rect">
            <a:avLst/>
          </a:prstGeom>
        </p:spPr>
      </p:pic>
      <p:sp>
        <p:nvSpPr>
          <p:cNvPr id="2" name="Title 1">
            <a:extLst>
              <a:ext uri="{FF2B5EF4-FFF2-40B4-BE49-F238E27FC236}">
                <a16:creationId xmlns:a16="http://schemas.microsoft.com/office/drawing/2014/main" id="{59B48DBE-A1C0-CE4A-9A4C-79C746B09A22}"/>
              </a:ext>
            </a:extLst>
          </p:cNvPr>
          <p:cNvSpPr>
            <a:spLocks noGrp="1"/>
          </p:cNvSpPr>
          <p:nvPr>
            <p:ph type="ctrTitle" hasCustomPrompt="1"/>
          </p:nvPr>
        </p:nvSpPr>
        <p:spPr>
          <a:xfrm>
            <a:off x="838199" y="2291644"/>
            <a:ext cx="5574476" cy="1685425"/>
          </a:xfrm>
        </p:spPr>
        <p:txBody>
          <a:bodyPr anchor="b">
            <a:normAutofit/>
          </a:bodyPr>
          <a:lstStyle>
            <a:lvl1pPr algn="l">
              <a:defRPr sz="5000" b="1" i="0">
                <a:latin typeface="+mj-lt"/>
              </a:defRPr>
            </a:lvl1pPr>
          </a:lstStyle>
          <a:p>
            <a:r>
              <a:rPr lang="en-US"/>
              <a:t>Click to edit title style</a:t>
            </a:r>
          </a:p>
        </p:txBody>
      </p:sp>
      <p:sp>
        <p:nvSpPr>
          <p:cNvPr id="3" name="Subtitle 2">
            <a:extLst>
              <a:ext uri="{FF2B5EF4-FFF2-40B4-BE49-F238E27FC236}">
                <a16:creationId xmlns:a16="http://schemas.microsoft.com/office/drawing/2014/main" id="{24077352-A975-B349-B4FD-F88E8C33D9FF}"/>
              </a:ext>
            </a:extLst>
          </p:cNvPr>
          <p:cNvSpPr>
            <a:spLocks noGrp="1"/>
          </p:cNvSpPr>
          <p:nvPr>
            <p:ph type="subTitle" idx="1"/>
          </p:nvPr>
        </p:nvSpPr>
        <p:spPr>
          <a:xfrm>
            <a:off x="838199" y="3977070"/>
            <a:ext cx="5574476" cy="766762"/>
          </a:xfrm>
        </p:spPr>
        <p:txBody>
          <a:bodyPr/>
          <a:lstStyle>
            <a:lvl1pPr marL="0" indent="0" algn="l">
              <a:buNone/>
              <a:defRPr sz="2400" b="1" i="0">
                <a:solidFill>
                  <a:srgbClr val="00909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F2A067C9-7ECE-6141-A8CC-FEEB41DECD33}"/>
              </a:ext>
            </a:extLst>
          </p:cNvPr>
          <p:cNvSpPr>
            <a:spLocks noGrp="1"/>
          </p:cNvSpPr>
          <p:nvPr>
            <p:ph type="body" sz="quarter" idx="13" hasCustomPrompt="1"/>
          </p:nvPr>
        </p:nvSpPr>
        <p:spPr>
          <a:xfrm>
            <a:off x="879474" y="5522029"/>
            <a:ext cx="4885705" cy="902526"/>
          </a:xfrm>
        </p:spPr>
        <p:txBody>
          <a:bodyPr anchor="ctr" anchorCtr="0">
            <a:normAutofit/>
          </a:bodyPr>
          <a:lstStyle>
            <a:lvl1pPr marL="0" indent="0">
              <a:buNone/>
              <a:defRPr sz="2200">
                <a:solidFill>
                  <a:schemeClr val="bg1"/>
                </a:solidFill>
              </a:defRPr>
            </a:lvl1pPr>
          </a:lstStyle>
          <a:p>
            <a:pPr lvl="0"/>
            <a:r>
              <a:rPr lang="en-US"/>
              <a:t>Click to edit name</a:t>
            </a:r>
          </a:p>
        </p:txBody>
      </p:sp>
      <p:pic>
        <p:nvPicPr>
          <p:cNvPr id="15" name="Picture 14">
            <a:extLst>
              <a:ext uri="{FF2B5EF4-FFF2-40B4-BE49-F238E27FC236}">
                <a16:creationId xmlns:a16="http://schemas.microsoft.com/office/drawing/2014/main" id="{7A677E03-3AA7-C448-97A8-D20C9B28EEB3}"/>
              </a:ext>
            </a:extLst>
          </p:cNvPr>
          <p:cNvPicPr>
            <a:picLocks noChangeAspect="1"/>
          </p:cNvPicPr>
          <p:nvPr userDrawn="1"/>
        </p:nvPicPr>
        <p:blipFill>
          <a:blip r:embed="rId3"/>
          <a:stretch>
            <a:fillRect/>
          </a:stretch>
        </p:blipFill>
        <p:spPr>
          <a:xfrm>
            <a:off x="887359" y="433445"/>
            <a:ext cx="2086016" cy="1396533"/>
          </a:xfrm>
          <a:prstGeom prst="rect">
            <a:avLst/>
          </a:prstGeom>
        </p:spPr>
      </p:pic>
      <p:sp>
        <p:nvSpPr>
          <p:cNvPr id="21" name="Picture Placeholder 20">
            <a:extLst>
              <a:ext uri="{FF2B5EF4-FFF2-40B4-BE49-F238E27FC236}">
                <a16:creationId xmlns:a16="http://schemas.microsoft.com/office/drawing/2014/main" id="{F8A1A6E4-725E-FD4C-988F-EF15DB566C34}"/>
              </a:ext>
            </a:extLst>
          </p:cNvPr>
          <p:cNvSpPr>
            <a:spLocks noGrp="1"/>
          </p:cNvSpPr>
          <p:nvPr>
            <p:ph type="pic" sz="quarter" idx="14" hasCustomPrompt="1"/>
          </p:nvPr>
        </p:nvSpPr>
        <p:spPr>
          <a:xfrm>
            <a:off x="6974959" y="0"/>
            <a:ext cx="5217042" cy="6857999"/>
          </a:xfrm>
        </p:spPr>
        <p:txBody>
          <a:bodyPr/>
          <a:lstStyle>
            <a:lvl1pPr marL="0" indent="0">
              <a:buNone/>
              <a:defRPr/>
            </a:lvl1pPr>
          </a:lstStyle>
          <a:p>
            <a:r>
              <a:rPr lang="en-US"/>
              <a:t>Click to add picture</a:t>
            </a:r>
          </a:p>
        </p:txBody>
      </p:sp>
    </p:spTree>
    <p:extLst>
      <p:ext uri="{BB962C8B-B14F-4D97-AF65-F5344CB8AC3E}">
        <p14:creationId xmlns:p14="http://schemas.microsoft.com/office/powerpoint/2010/main" val="11490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96157F-BA9C-E04A-80E5-9DA8ABC240C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04AD9C8-E5A0-774C-89EC-7B9CE07BD3F8}"/>
              </a:ext>
            </a:extLst>
          </p:cNvPr>
          <p:cNvPicPr>
            <a:picLocks noChangeAspect="1"/>
          </p:cNvPicPr>
          <p:nvPr userDrawn="1"/>
        </p:nvPicPr>
        <p:blipFill>
          <a:blip r:embed="rId3"/>
          <a:stretch>
            <a:fillRect/>
          </a:stretch>
        </p:blipFill>
        <p:spPr>
          <a:xfrm>
            <a:off x="4879975" y="685800"/>
            <a:ext cx="2432050" cy="1628194"/>
          </a:xfrm>
          <a:prstGeom prst="rect">
            <a:avLst/>
          </a:prstGeom>
        </p:spPr>
      </p:pic>
      <p:grpSp>
        <p:nvGrpSpPr>
          <p:cNvPr id="6" name="Group 5">
            <a:extLst>
              <a:ext uri="{FF2B5EF4-FFF2-40B4-BE49-F238E27FC236}">
                <a16:creationId xmlns:a16="http://schemas.microsoft.com/office/drawing/2014/main" id="{7D39621D-226A-8148-BA50-331BE5E4B360}"/>
              </a:ext>
            </a:extLst>
          </p:cNvPr>
          <p:cNvGrpSpPr/>
          <p:nvPr userDrawn="1"/>
        </p:nvGrpSpPr>
        <p:grpSpPr>
          <a:xfrm>
            <a:off x="4360602" y="3418257"/>
            <a:ext cx="3470796" cy="674932"/>
            <a:chOff x="4372071" y="3418257"/>
            <a:chExt cx="3470796" cy="674932"/>
          </a:xfrm>
        </p:grpSpPr>
        <p:pic>
          <p:nvPicPr>
            <p:cNvPr id="9" name="Picture 8">
              <a:extLst>
                <a:ext uri="{FF2B5EF4-FFF2-40B4-BE49-F238E27FC236}">
                  <a16:creationId xmlns:a16="http://schemas.microsoft.com/office/drawing/2014/main" id="{79E5A890-E9CB-F545-B0E3-0CA47D272E92}"/>
                </a:ext>
              </a:extLst>
            </p:cNvPr>
            <p:cNvPicPr>
              <a:picLocks noChangeAspect="1"/>
            </p:cNvPicPr>
            <p:nvPr userDrawn="1"/>
          </p:nvPicPr>
          <p:blipFill>
            <a:blip r:embed="rId4"/>
            <a:stretch>
              <a:fillRect/>
            </a:stretch>
          </p:blipFill>
          <p:spPr>
            <a:xfrm>
              <a:off x="4372071" y="3418257"/>
              <a:ext cx="674932" cy="674932"/>
            </a:xfrm>
            <a:prstGeom prst="rect">
              <a:avLst/>
            </a:prstGeom>
          </p:spPr>
        </p:pic>
        <p:pic>
          <p:nvPicPr>
            <p:cNvPr id="10" name="Picture 9">
              <a:extLst>
                <a:ext uri="{FF2B5EF4-FFF2-40B4-BE49-F238E27FC236}">
                  <a16:creationId xmlns:a16="http://schemas.microsoft.com/office/drawing/2014/main" id="{A1126149-44DC-FE46-8A65-58BE7FED2F39}"/>
                </a:ext>
              </a:extLst>
            </p:cNvPr>
            <p:cNvPicPr>
              <a:picLocks noChangeAspect="1"/>
            </p:cNvPicPr>
            <p:nvPr userDrawn="1"/>
          </p:nvPicPr>
          <p:blipFill>
            <a:blip r:embed="rId5"/>
            <a:stretch>
              <a:fillRect/>
            </a:stretch>
          </p:blipFill>
          <p:spPr>
            <a:xfrm>
              <a:off x="6468969" y="3418257"/>
              <a:ext cx="674932" cy="674932"/>
            </a:xfrm>
            <a:prstGeom prst="rect">
              <a:avLst/>
            </a:prstGeom>
          </p:spPr>
        </p:pic>
        <p:pic>
          <p:nvPicPr>
            <p:cNvPr id="11" name="Picture 10">
              <a:extLst>
                <a:ext uri="{FF2B5EF4-FFF2-40B4-BE49-F238E27FC236}">
                  <a16:creationId xmlns:a16="http://schemas.microsoft.com/office/drawing/2014/main" id="{6BCF3130-1630-0343-9C06-8D09FC68F4E9}"/>
                </a:ext>
              </a:extLst>
            </p:cNvPr>
            <p:cNvPicPr>
              <a:picLocks noChangeAspect="1"/>
            </p:cNvPicPr>
            <p:nvPr userDrawn="1"/>
          </p:nvPicPr>
          <p:blipFill>
            <a:blip r:embed="rId6"/>
            <a:stretch>
              <a:fillRect/>
            </a:stretch>
          </p:blipFill>
          <p:spPr>
            <a:xfrm>
              <a:off x="7167935" y="3418257"/>
              <a:ext cx="674932" cy="674932"/>
            </a:xfrm>
            <a:prstGeom prst="rect">
              <a:avLst/>
            </a:prstGeom>
          </p:spPr>
        </p:pic>
        <p:pic>
          <p:nvPicPr>
            <p:cNvPr id="12" name="Picture 11">
              <a:extLst>
                <a:ext uri="{FF2B5EF4-FFF2-40B4-BE49-F238E27FC236}">
                  <a16:creationId xmlns:a16="http://schemas.microsoft.com/office/drawing/2014/main" id="{F4DF3525-9638-BB41-BEE3-B77246F916E4}"/>
                </a:ext>
              </a:extLst>
            </p:cNvPr>
            <p:cNvPicPr>
              <a:picLocks noChangeAspect="1"/>
            </p:cNvPicPr>
            <p:nvPr userDrawn="1"/>
          </p:nvPicPr>
          <p:blipFill>
            <a:blip r:embed="rId7"/>
            <a:stretch>
              <a:fillRect/>
            </a:stretch>
          </p:blipFill>
          <p:spPr>
            <a:xfrm>
              <a:off x="5071037" y="3418257"/>
              <a:ext cx="674932" cy="674932"/>
            </a:xfrm>
            <a:prstGeom prst="rect">
              <a:avLst/>
            </a:prstGeom>
          </p:spPr>
        </p:pic>
        <p:pic>
          <p:nvPicPr>
            <p:cNvPr id="13" name="Picture 12">
              <a:extLst>
                <a:ext uri="{FF2B5EF4-FFF2-40B4-BE49-F238E27FC236}">
                  <a16:creationId xmlns:a16="http://schemas.microsoft.com/office/drawing/2014/main" id="{3DCE0DD5-D635-3B4E-89ED-1374AB93C2D4}"/>
                </a:ext>
              </a:extLst>
            </p:cNvPr>
            <p:cNvPicPr>
              <a:picLocks noChangeAspect="1"/>
            </p:cNvPicPr>
            <p:nvPr userDrawn="1"/>
          </p:nvPicPr>
          <p:blipFill>
            <a:blip r:embed="rId8"/>
            <a:stretch>
              <a:fillRect/>
            </a:stretch>
          </p:blipFill>
          <p:spPr>
            <a:xfrm>
              <a:off x="5770003" y="3418257"/>
              <a:ext cx="674932" cy="674932"/>
            </a:xfrm>
            <a:prstGeom prst="rect">
              <a:avLst/>
            </a:prstGeom>
          </p:spPr>
        </p:pic>
      </p:grpSp>
      <p:sp>
        <p:nvSpPr>
          <p:cNvPr id="3" name="Content Placeholder 2">
            <a:extLst>
              <a:ext uri="{FF2B5EF4-FFF2-40B4-BE49-F238E27FC236}">
                <a16:creationId xmlns:a16="http://schemas.microsoft.com/office/drawing/2014/main" id="{4DC227F9-BC54-F047-971E-2070A12085C1}"/>
              </a:ext>
            </a:extLst>
          </p:cNvPr>
          <p:cNvSpPr>
            <a:spLocks noGrp="1"/>
          </p:cNvSpPr>
          <p:nvPr>
            <p:ph sz="quarter" idx="10"/>
          </p:nvPr>
        </p:nvSpPr>
        <p:spPr>
          <a:xfrm>
            <a:off x="4159250" y="4233362"/>
            <a:ext cx="3873500" cy="2038350"/>
          </a:xfrm>
        </p:spPr>
        <p:txBody>
          <a:bodyPr>
            <a:normAutofit/>
          </a:bodyPr>
          <a:lstStyle>
            <a:lvl1pPr marL="0" indent="0" algn="ctr">
              <a:buNone/>
              <a:defRPr sz="20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21D62499-3262-B94A-BBAE-7736709F3815}"/>
              </a:ext>
            </a:extLst>
          </p:cNvPr>
          <p:cNvSpPr>
            <a:spLocks noGrp="1"/>
          </p:cNvSpPr>
          <p:nvPr>
            <p:ph sz="quarter" idx="11" hasCustomPrompt="1"/>
          </p:nvPr>
        </p:nvSpPr>
        <p:spPr>
          <a:xfrm>
            <a:off x="3884051" y="2673919"/>
            <a:ext cx="4423898" cy="449501"/>
          </a:xfrm>
          <a:ln>
            <a:noFill/>
          </a:ln>
        </p:spPr>
        <p:txBody>
          <a:bodyPr>
            <a:normAutofit/>
          </a:bodyPr>
          <a:lstStyle>
            <a:lvl1pPr marL="0" indent="0" algn="ctr">
              <a:buNone/>
              <a:defRPr sz="2000" b="1">
                <a:ln>
                  <a:solidFill>
                    <a:schemeClr val="accent1"/>
                  </a:solidFill>
                </a:ln>
                <a:solidFill>
                  <a:schemeClr val="accent1"/>
                </a:solidFill>
              </a:defRPr>
            </a:lvl1pPr>
            <a:lvl2pPr>
              <a:defRPr>
                <a:ln>
                  <a:solidFill>
                    <a:schemeClr val="accent1"/>
                  </a:solidFill>
                </a:ln>
              </a:defRPr>
            </a:lvl2pPr>
            <a:lvl3pPr>
              <a:defRPr>
                <a:ln>
                  <a:solidFill>
                    <a:schemeClr val="accent1"/>
                  </a:solidFill>
                </a:ln>
              </a:defRPr>
            </a:lvl3pPr>
            <a:lvl4pPr>
              <a:defRPr>
                <a:ln>
                  <a:solidFill>
                    <a:schemeClr val="accent1"/>
                  </a:solidFill>
                </a:ln>
              </a:defRPr>
            </a:lvl4pPr>
            <a:lvl5pPr>
              <a:defRPr>
                <a:ln>
                  <a:solidFill>
                    <a:schemeClr val="accent1"/>
                  </a:solidFill>
                </a:ln>
              </a:defRPr>
            </a:lvl5pPr>
          </a:lstStyle>
          <a:p>
            <a:pPr lvl="0"/>
            <a:r>
              <a:rPr lang="en-US"/>
              <a:t>Click to edit URL</a:t>
            </a:r>
          </a:p>
        </p:txBody>
      </p:sp>
    </p:spTree>
    <p:extLst>
      <p:ext uri="{BB962C8B-B14F-4D97-AF65-F5344CB8AC3E}">
        <p14:creationId xmlns:p14="http://schemas.microsoft.com/office/powerpoint/2010/main" val="119182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CF438-4CC2-4E30-ACB0-CBF6022AA52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432B0-83C3-48A1-9BFB-D31A6E5DF116}" type="slidenum">
              <a:rPr lang="en-US" smtClean="0"/>
              <a:t>‹#›</a:t>
            </a:fld>
            <a:endParaRPr lang="en-US"/>
          </a:p>
        </p:txBody>
      </p:sp>
    </p:spTree>
    <p:extLst>
      <p:ext uri="{BB962C8B-B14F-4D97-AF65-F5344CB8AC3E}">
        <p14:creationId xmlns:p14="http://schemas.microsoft.com/office/powerpoint/2010/main" val="1082554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ECF438-4CC2-4E30-ACB0-CBF6022AA52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432B0-83C3-48A1-9BFB-D31A6E5DF116}" type="slidenum">
              <a:rPr lang="en-US" smtClean="0"/>
              <a:t>‹#›</a:t>
            </a:fld>
            <a:endParaRPr lang="en-US"/>
          </a:p>
        </p:txBody>
      </p:sp>
    </p:spTree>
    <p:extLst>
      <p:ext uri="{BB962C8B-B14F-4D97-AF65-F5344CB8AC3E}">
        <p14:creationId xmlns:p14="http://schemas.microsoft.com/office/powerpoint/2010/main" val="2320830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50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obj">
  <p:cSld name="1_Blank">
    <p:spTree>
      <p:nvGrpSpPr>
        <p:cNvPr id="1" name="Shape 59"/>
        <p:cNvGrpSpPr/>
        <p:nvPr/>
      </p:nvGrpSpPr>
      <p:grpSpPr>
        <a:xfrm>
          <a:off x="0" y="0"/>
          <a:ext cx="0" cy="0"/>
          <a:chOff x="0" y="0"/>
          <a:chExt cx="0" cy="0"/>
        </a:xfrm>
      </p:grpSpPr>
      <p:sp>
        <p:nvSpPr>
          <p:cNvPr id="60" name="Google Shape;60;p14"/>
          <p:cNvSpPr txBox="1">
            <a:spLocks noGrp="1"/>
          </p:cNvSpPr>
          <p:nvPr>
            <p:ph type="ftr" idx="11"/>
          </p:nvPr>
        </p:nvSpPr>
        <p:spPr>
          <a:xfrm>
            <a:off x="4145280" y="6377940"/>
            <a:ext cx="3901600" cy="225767"/>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6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9pPr>
          </a:lstStyle>
          <a:p>
            <a:endParaRPr/>
          </a:p>
        </p:txBody>
      </p:sp>
      <p:sp>
        <p:nvSpPr>
          <p:cNvPr id="61" name="Google Shape;61;p14"/>
          <p:cNvSpPr txBox="1">
            <a:spLocks noGrp="1"/>
          </p:cNvSpPr>
          <p:nvPr>
            <p:ph type="dt" idx="10"/>
          </p:nvPr>
        </p:nvSpPr>
        <p:spPr>
          <a:xfrm>
            <a:off x="609600" y="6377940"/>
            <a:ext cx="2804000" cy="22576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6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67" b="0" i="0" u="none" strike="noStrike" cap="none">
                <a:solidFill>
                  <a:srgbClr val="000000"/>
                </a:solidFill>
                <a:latin typeface="Arial"/>
                <a:ea typeface="Arial"/>
                <a:cs typeface="Arial"/>
                <a:sym typeface="Arial"/>
              </a:defRPr>
            </a:lvl9pPr>
          </a:lstStyle>
          <a:p>
            <a:endParaRPr/>
          </a:p>
        </p:txBody>
      </p:sp>
      <p:sp>
        <p:nvSpPr>
          <p:cNvPr id="62" name="Google Shape;62;p14"/>
          <p:cNvSpPr txBox="1">
            <a:spLocks noGrp="1"/>
          </p:cNvSpPr>
          <p:nvPr>
            <p:ph type="sldNum" idx="12"/>
          </p:nvPr>
        </p:nvSpPr>
        <p:spPr>
          <a:xfrm>
            <a:off x="7021467" y="6581240"/>
            <a:ext cx="4906000" cy="118237"/>
          </a:xfrm>
          <a:prstGeom prst="rect">
            <a:avLst/>
          </a:prstGeom>
          <a:noFill/>
          <a:ln>
            <a:noFill/>
          </a:ln>
        </p:spPr>
        <p:txBody>
          <a:bodyPr spcFirstLastPara="1" wrap="square" lIns="0" tIns="0" rIns="0" bIns="0" anchor="t" anchorCtr="0">
            <a:spAutoFit/>
          </a:bodyPr>
          <a:lstStyle>
            <a:lvl1pPr marL="16933" marR="0" lvl="0"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1pPr>
            <a:lvl2pPr marL="16933" marR="0" lvl="1"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2pPr>
            <a:lvl3pPr marL="16933" marR="0" lvl="2"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3pPr>
            <a:lvl4pPr marL="16933" marR="0" lvl="3"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4pPr>
            <a:lvl5pPr marL="16933" marR="0" lvl="4"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5pPr>
            <a:lvl6pPr marL="16933" marR="0" lvl="5"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6pPr>
            <a:lvl7pPr marL="16933" marR="0" lvl="6"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7pPr>
            <a:lvl8pPr marL="16933" marR="0" lvl="7"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8pPr>
            <a:lvl9pPr marL="16933" marR="0" lvl="8" indent="0" algn="r" rtl="0">
              <a:lnSpc>
                <a:spcPct val="71515"/>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9pPr>
          </a:lstStyle>
          <a:p>
            <a:r>
              <a:rPr lang="en-US"/>
              <a:t>FAIRFAX COUNTY PUBLIC SCHOOLS       </a:t>
            </a:r>
            <a:fld id="{00000000-1234-1234-1234-123412341234}" type="slidenum">
              <a:rPr lang="en" smtClean="0"/>
              <a:pPr/>
              <a:t>‹#›</a:t>
            </a:fld>
            <a:r>
              <a:rPr lang="en"/>
              <a:t>	</a:t>
            </a:r>
            <a:endParaRPr sz="2133" baseline="30000">
              <a:latin typeface="Calibri"/>
              <a:ea typeface="Calibri"/>
              <a:cs typeface="Calibri"/>
              <a:sym typeface="Calibri"/>
            </a:endParaRPr>
          </a:p>
        </p:txBody>
      </p:sp>
    </p:spTree>
    <p:extLst>
      <p:ext uri="{BB962C8B-B14F-4D97-AF65-F5344CB8AC3E}">
        <p14:creationId xmlns:p14="http://schemas.microsoft.com/office/powerpoint/2010/main" val="1026897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tyle B">
  <p:cSld name="Blank style B">
    <p:spTree>
      <p:nvGrpSpPr>
        <p:cNvPr id="1" name="Shape 150"/>
        <p:cNvGrpSpPr/>
        <p:nvPr/>
      </p:nvGrpSpPr>
      <p:grpSpPr>
        <a:xfrm>
          <a:off x="0" y="0"/>
          <a:ext cx="0" cy="0"/>
          <a:chOff x="0" y="0"/>
          <a:chExt cx="0" cy="0"/>
        </a:xfrm>
      </p:grpSpPr>
      <p:sp>
        <p:nvSpPr>
          <p:cNvPr id="151" name="Google Shape;151;p27"/>
          <p:cNvSpPr/>
          <p:nvPr/>
        </p:nvSpPr>
        <p:spPr>
          <a:xfrm>
            <a:off x="0" y="666753"/>
            <a:ext cx="12192000" cy="5099200"/>
          </a:xfrm>
          <a:prstGeom prst="rect">
            <a:avLst/>
          </a:prstGeom>
          <a:solidFill>
            <a:srgbClr val="FFFFFF"/>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chemeClr val="dk1"/>
              </a:solidFill>
              <a:latin typeface="Calibri"/>
              <a:ea typeface="Calibri"/>
              <a:cs typeface="Calibri"/>
              <a:sym typeface="Calibri"/>
            </a:endParaRPr>
          </a:p>
        </p:txBody>
      </p:sp>
      <p:sp>
        <p:nvSpPr>
          <p:cNvPr id="152" name="Google Shape;152;p27"/>
          <p:cNvSpPr txBox="1">
            <a:spLocks noGrp="1"/>
          </p:cNvSpPr>
          <p:nvPr>
            <p:ph type="sldNum" idx="12"/>
          </p:nvPr>
        </p:nvSpPr>
        <p:spPr>
          <a:xfrm>
            <a:off x="11409045" y="6333135"/>
            <a:ext cx="731600" cy="266676"/>
          </a:xfrm>
          <a:prstGeom prst="rect">
            <a:avLst/>
          </a:prstGeom>
        </p:spPr>
        <p:txBody>
          <a:bodyPr spcFirstLastPara="1" wrap="square" lIns="0" tIns="0" rIns="0" bIns="0" anchor="t" anchorCtr="0">
            <a:spAutoFit/>
          </a:bodyPr>
          <a:lstStyle>
            <a:lvl1pPr lvl="0" rtl="0">
              <a:buNone/>
              <a:defRPr sz="1733">
                <a:solidFill>
                  <a:srgbClr val="434343"/>
                </a:solidFill>
              </a:defRPr>
            </a:lvl1pPr>
            <a:lvl2pPr lvl="1" rtl="0">
              <a:buNone/>
              <a:defRPr sz="1733">
                <a:solidFill>
                  <a:srgbClr val="434343"/>
                </a:solidFill>
              </a:defRPr>
            </a:lvl2pPr>
            <a:lvl3pPr lvl="2" rtl="0">
              <a:buNone/>
              <a:defRPr sz="1733">
                <a:solidFill>
                  <a:srgbClr val="434343"/>
                </a:solidFill>
              </a:defRPr>
            </a:lvl3pPr>
            <a:lvl4pPr lvl="3" rtl="0">
              <a:buNone/>
              <a:defRPr sz="1733">
                <a:solidFill>
                  <a:srgbClr val="434343"/>
                </a:solidFill>
              </a:defRPr>
            </a:lvl4pPr>
            <a:lvl5pPr lvl="4" rtl="0">
              <a:buNone/>
              <a:defRPr sz="1733">
                <a:solidFill>
                  <a:srgbClr val="434343"/>
                </a:solidFill>
              </a:defRPr>
            </a:lvl5pPr>
            <a:lvl6pPr lvl="5" rtl="0">
              <a:buNone/>
              <a:defRPr sz="1733">
                <a:solidFill>
                  <a:srgbClr val="434343"/>
                </a:solidFill>
              </a:defRPr>
            </a:lvl6pPr>
            <a:lvl7pPr lvl="6" rtl="0">
              <a:buNone/>
              <a:defRPr sz="1733">
                <a:solidFill>
                  <a:srgbClr val="434343"/>
                </a:solidFill>
              </a:defRPr>
            </a:lvl7pPr>
            <a:lvl8pPr lvl="7" rtl="0">
              <a:buNone/>
              <a:defRPr sz="1733">
                <a:solidFill>
                  <a:srgbClr val="434343"/>
                </a:solidFill>
              </a:defRPr>
            </a:lvl8pPr>
            <a:lvl9pPr lvl="8" rtl="0">
              <a:buNone/>
              <a:defRPr sz="1733">
                <a:solidFill>
                  <a:srgbClr val="434343"/>
                </a:solidFill>
              </a:defRPr>
            </a:lvl9pPr>
          </a:lstStyle>
          <a:p>
            <a:pPr marL="16933"/>
            <a:fld id="{00000000-1234-1234-1234-123412341234}" type="slidenum">
              <a:rPr lang="en" smtClean="0"/>
              <a:pPr marL="16933"/>
              <a:t>‹#›</a:t>
            </a:fld>
            <a:endParaRPr lang="en"/>
          </a:p>
        </p:txBody>
      </p:sp>
    </p:spTree>
    <p:extLst>
      <p:ext uri="{BB962C8B-B14F-4D97-AF65-F5344CB8AC3E}">
        <p14:creationId xmlns:p14="http://schemas.microsoft.com/office/powerpoint/2010/main" val="339168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838200" y="921555"/>
            <a:ext cx="10515600" cy="70169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3200"/>
              <a:buFont typeface="Arial"/>
              <a:buNone/>
              <a:defRPr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33"/>
          <p:cNvSpPr txBox="1">
            <a:spLocks noGrp="1"/>
          </p:cNvSpPr>
          <p:nvPr>
            <p:ph type="body" idx="1"/>
          </p:nvPr>
        </p:nvSpPr>
        <p:spPr>
          <a:xfrm>
            <a:off x="838200" y="1752600"/>
            <a:ext cx="10515600" cy="591404"/>
          </a:xfrm>
          <a:prstGeom prst="rect">
            <a:avLst/>
          </a:prstGeom>
          <a:noFill/>
          <a:ln>
            <a:noFill/>
          </a:ln>
        </p:spPr>
        <p:txBody>
          <a:bodyPr spcFirstLastPara="1" wrap="square" lIns="91425" tIns="45700" rIns="91425" bIns="45700" anchor="t" anchorCtr="0">
            <a:spAutoFit/>
          </a:bodyPr>
          <a:lstStyle>
            <a:lvl1pPr marL="609585" lvl="0" indent="-304792" algn="l" rtl="0">
              <a:lnSpc>
                <a:spcPct val="90000"/>
              </a:lnSpc>
              <a:spcBef>
                <a:spcPts val="1333"/>
              </a:spcBef>
              <a:spcAft>
                <a:spcPts val="0"/>
              </a:spcAft>
              <a:buClr>
                <a:schemeClr val="dk1"/>
              </a:buClr>
              <a:buSzPts val="1800"/>
              <a:buNone/>
              <a:defRPr/>
            </a:lvl1pPr>
            <a:lvl2pPr marL="1219170" lvl="1" indent="-491054" algn="l" rtl="0">
              <a:lnSpc>
                <a:spcPct val="90000"/>
              </a:lnSpc>
              <a:spcBef>
                <a:spcPts val="667"/>
              </a:spcBef>
              <a:spcAft>
                <a:spcPts val="0"/>
              </a:spcAft>
              <a:buClr>
                <a:schemeClr val="dk1"/>
              </a:buClr>
              <a:buSzPts val="2200"/>
              <a:buChar char="•"/>
              <a:defRPr sz="2933"/>
            </a:lvl2pPr>
            <a:lvl3pPr marL="1828754" lvl="2" indent="-457189" algn="l" rtl="0">
              <a:lnSpc>
                <a:spcPct val="90000"/>
              </a:lnSpc>
              <a:spcBef>
                <a:spcPts val="667"/>
              </a:spcBef>
              <a:spcAft>
                <a:spcPts val="0"/>
              </a:spcAft>
              <a:buClr>
                <a:schemeClr val="dk1"/>
              </a:buClr>
              <a:buSzPts val="1800"/>
              <a:buChar char="•"/>
              <a:defRPr/>
            </a:lvl3pPr>
            <a:lvl4pPr marL="2438339" lvl="3" indent="-457189" algn="l" rtl="0">
              <a:lnSpc>
                <a:spcPct val="90000"/>
              </a:lnSpc>
              <a:spcBef>
                <a:spcPts val="667"/>
              </a:spcBef>
              <a:spcAft>
                <a:spcPts val="0"/>
              </a:spcAft>
              <a:buClr>
                <a:schemeClr val="dk1"/>
              </a:buClr>
              <a:buSzPts val="1800"/>
              <a:buChar char="•"/>
              <a:defRPr/>
            </a:lvl4pPr>
            <a:lvl5pPr marL="3047924" lvl="4" indent="-457189" algn="l" rtl="0">
              <a:lnSpc>
                <a:spcPct val="90000"/>
              </a:lnSpc>
              <a:spcBef>
                <a:spcPts val="667"/>
              </a:spcBef>
              <a:spcAft>
                <a:spcPts val="0"/>
              </a:spcAft>
              <a:buClr>
                <a:schemeClr val="dk1"/>
              </a:buClr>
              <a:buSzPts val="1800"/>
              <a:buChar char="•"/>
              <a:defRPr/>
            </a:lvl5pPr>
            <a:lvl6pPr marL="3657509" lvl="5" indent="-457189" algn="l" rtl="0">
              <a:lnSpc>
                <a:spcPct val="90000"/>
              </a:lnSpc>
              <a:spcBef>
                <a:spcPts val="667"/>
              </a:spcBef>
              <a:spcAft>
                <a:spcPts val="0"/>
              </a:spcAft>
              <a:buClr>
                <a:schemeClr val="dk1"/>
              </a:buClr>
              <a:buSzPts val="1800"/>
              <a:buChar char="•"/>
              <a:defRPr/>
            </a:lvl6pPr>
            <a:lvl7pPr marL="4267093" lvl="6" indent="-457189" algn="l" rtl="0">
              <a:lnSpc>
                <a:spcPct val="90000"/>
              </a:lnSpc>
              <a:spcBef>
                <a:spcPts val="667"/>
              </a:spcBef>
              <a:spcAft>
                <a:spcPts val="0"/>
              </a:spcAft>
              <a:buClr>
                <a:schemeClr val="dk1"/>
              </a:buClr>
              <a:buSzPts val="1800"/>
              <a:buChar char="•"/>
              <a:defRPr/>
            </a:lvl7pPr>
            <a:lvl8pPr marL="4876678" lvl="7" indent="-457189" algn="l" rtl="0">
              <a:lnSpc>
                <a:spcPct val="90000"/>
              </a:lnSpc>
              <a:spcBef>
                <a:spcPts val="667"/>
              </a:spcBef>
              <a:spcAft>
                <a:spcPts val="0"/>
              </a:spcAft>
              <a:buClr>
                <a:schemeClr val="dk1"/>
              </a:buClr>
              <a:buSzPts val="1800"/>
              <a:buChar char="•"/>
              <a:defRPr/>
            </a:lvl8pPr>
            <a:lvl9pPr marL="5486263" lvl="8" indent="-457189" algn="l" rtl="0">
              <a:lnSpc>
                <a:spcPct val="90000"/>
              </a:lnSpc>
              <a:spcBef>
                <a:spcPts val="667"/>
              </a:spcBef>
              <a:spcAft>
                <a:spcPts val="0"/>
              </a:spcAft>
              <a:buClr>
                <a:schemeClr val="dk1"/>
              </a:buClr>
              <a:buSzPts val="1800"/>
              <a:buChar char="•"/>
              <a:defRPr/>
            </a:lvl9pPr>
          </a:lstStyle>
          <a:p>
            <a:endParaRPr/>
          </a:p>
        </p:txBody>
      </p:sp>
      <p:sp>
        <p:nvSpPr>
          <p:cNvPr id="187" name="Google Shape;187;p33"/>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p33"/>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3"/>
          <p:cNvSpPr txBox="1">
            <a:spLocks noGrp="1"/>
          </p:cNvSpPr>
          <p:nvPr>
            <p:ph type="sldNum" idx="12"/>
          </p:nvPr>
        </p:nvSpPr>
        <p:spPr>
          <a:xfrm>
            <a:off x="8610600" y="6356351"/>
            <a:ext cx="2743200" cy="338514"/>
          </a:xfrm>
          <a:prstGeom prst="rect">
            <a:avLst/>
          </a:prstGeom>
          <a:noFill/>
          <a:ln>
            <a:noFill/>
          </a:ln>
        </p:spPr>
        <p:txBody>
          <a:bodyPr spcFirstLastPara="1" wrap="square" lIns="91425" tIns="45700" rIns="91425" bIns="45700" anchor="t" anchorCtr="0">
            <a:spAutoFit/>
          </a:bodyPr>
          <a:lstStyle>
            <a:lvl1pPr marL="0" marR="0" lvl="0"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600" b="0" i="0" u="none" strike="noStrike" cap="none">
                <a:solidFill>
                  <a:srgbClr val="7F7F7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46433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1 co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9D252-E493-5940-82E6-BA0AF03586B9}"/>
              </a:ext>
            </a:extLst>
          </p:cNvPr>
          <p:cNvPicPr>
            <a:picLocks noChangeAspect="1"/>
          </p:cNvPicPr>
          <p:nvPr userDrawn="1"/>
        </p:nvPicPr>
        <p:blipFill rotWithShape="1">
          <a:blip r:embed="rId2">
            <a:alphaModFix amt="20000"/>
          </a:blip>
          <a:srcRect t="1" r="30516" b="30185"/>
          <a:stretch/>
        </p:blipFill>
        <p:spPr>
          <a:xfrm>
            <a:off x="7194797" y="1865822"/>
            <a:ext cx="4997203" cy="4992178"/>
          </a:xfrm>
          <a:prstGeom prst="rect">
            <a:avLst/>
          </a:prstGeom>
        </p:spPr>
      </p:pic>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1954480" y="0"/>
            <a:ext cx="93993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3104707" y="2577815"/>
            <a:ext cx="5348178" cy="263902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D3F16631-C37C-A84D-8D6A-FFBF47895C24}"/>
              </a:ext>
            </a:extLst>
          </p:cNvPr>
          <p:cNvSpPr>
            <a:spLocks noGrp="1"/>
          </p:cNvSpPr>
          <p:nvPr>
            <p:ph type="sldNum" sz="quarter" idx="12"/>
          </p:nvPr>
        </p:nvSpPr>
        <p:spPr/>
        <p:txBody>
          <a:bodyPr/>
          <a:lstStyle/>
          <a:p>
            <a:fld id="{9384FF6D-5FD2-A847-8599-D7B37E65F8CD}" type="slidenum">
              <a:rPr lang="en-US" smtClean="0"/>
              <a:pPr/>
              <a:t>‹#›</a:t>
            </a:fld>
            <a:r>
              <a:rPr lang="en-US"/>
              <a:t>  |  George Mason University</a:t>
            </a:r>
          </a:p>
        </p:txBody>
      </p:sp>
      <p:sp>
        <p:nvSpPr>
          <p:cNvPr id="8" name="Content Placeholder 7">
            <a:extLst>
              <a:ext uri="{FF2B5EF4-FFF2-40B4-BE49-F238E27FC236}">
                <a16:creationId xmlns:a16="http://schemas.microsoft.com/office/drawing/2014/main" id="{9AEF05CB-F316-934E-B86D-9CFE46F4AC4E}"/>
              </a:ext>
            </a:extLst>
          </p:cNvPr>
          <p:cNvSpPr>
            <a:spLocks noGrp="1"/>
          </p:cNvSpPr>
          <p:nvPr>
            <p:ph sz="quarter" idx="13"/>
          </p:nvPr>
        </p:nvSpPr>
        <p:spPr>
          <a:xfrm>
            <a:off x="1954479" y="1416844"/>
            <a:ext cx="9067534"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4A7480F3-9A3C-9442-A25C-5CD379404DA0}"/>
              </a:ext>
            </a:extLst>
          </p:cNvPr>
          <p:cNvPicPr>
            <a:picLocks noChangeAspect="1"/>
          </p:cNvPicPr>
          <p:nvPr userDrawn="1"/>
        </p:nvPicPr>
        <p:blipFill rotWithShape="1">
          <a:blip r:embed="rId3"/>
          <a:srcRect l="23095" t="1015" r="57497"/>
          <a:stretch/>
        </p:blipFill>
        <p:spPr>
          <a:xfrm>
            <a:off x="0" y="0"/>
            <a:ext cx="1344706" cy="6858000"/>
          </a:xfrm>
          <a:prstGeom prst="rect">
            <a:avLst/>
          </a:prstGeom>
        </p:spPr>
      </p:pic>
    </p:spTree>
    <p:extLst>
      <p:ext uri="{BB962C8B-B14F-4D97-AF65-F5344CB8AC3E}">
        <p14:creationId xmlns:p14="http://schemas.microsoft.com/office/powerpoint/2010/main" val="330517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2 co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9D252-E493-5940-82E6-BA0AF03586B9}"/>
              </a:ext>
            </a:extLst>
          </p:cNvPr>
          <p:cNvPicPr>
            <a:picLocks noChangeAspect="1"/>
          </p:cNvPicPr>
          <p:nvPr userDrawn="1"/>
        </p:nvPicPr>
        <p:blipFill rotWithShape="1">
          <a:blip r:embed="rId2">
            <a:alphaModFix amt="20000"/>
          </a:blip>
          <a:srcRect l="-2211" r="9827" b="52018"/>
          <a:stretch/>
        </p:blipFill>
        <p:spPr>
          <a:xfrm>
            <a:off x="4778299" y="3029461"/>
            <a:ext cx="7413701" cy="3828540"/>
          </a:xfrm>
          <a:prstGeom prst="rect">
            <a:avLst/>
          </a:prstGeom>
        </p:spPr>
      </p:pic>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1990846" y="0"/>
            <a:ext cx="936295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1954479" y="2656112"/>
            <a:ext cx="4141521" cy="2639028"/>
          </a:xfrm>
        </p:spPr>
        <p:txBody>
          <a:bodyPr/>
          <a:lstStyle>
            <a:lvl1pPr marL="457200" indent="-457200">
              <a:buFont typeface="Arial" panose="020B0604020202020204" pitchFamily="34" charset="0"/>
              <a:buChar char="•"/>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D3F16631-C37C-A84D-8D6A-FFBF47895C24}"/>
              </a:ext>
            </a:extLst>
          </p:cNvPr>
          <p:cNvSpPr>
            <a:spLocks noGrp="1"/>
          </p:cNvSpPr>
          <p:nvPr>
            <p:ph type="sldNum" sz="quarter" idx="12"/>
          </p:nvPr>
        </p:nvSpPr>
        <p:spPr/>
        <p:txBody>
          <a:bodyPr/>
          <a:lstStyle/>
          <a:p>
            <a:fld id="{9384FF6D-5FD2-A847-8599-D7B37E65F8CD}" type="slidenum">
              <a:rPr lang="en-US" smtClean="0"/>
              <a:pPr/>
              <a:t>‹#›</a:t>
            </a:fld>
            <a:r>
              <a:rPr lang="en-US"/>
              <a:t>  |  George Mason University</a:t>
            </a:r>
          </a:p>
        </p:txBody>
      </p:sp>
      <p:sp>
        <p:nvSpPr>
          <p:cNvPr id="8" name="Content Placeholder 7">
            <a:extLst>
              <a:ext uri="{FF2B5EF4-FFF2-40B4-BE49-F238E27FC236}">
                <a16:creationId xmlns:a16="http://schemas.microsoft.com/office/drawing/2014/main" id="{9AEF05CB-F316-934E-B86D-9CFE46F4AC4E}"/>
              </a:ext>
            </a:extLst>
          </p:cNvPr>
          <p:cNvSpPr>
            <a:spLocks noGrp="1"/>
          </p:cNvSpPr>
          <p:nvPr>
            <p:ph sz="quarter" idx="13"/>
          </p:nvPr>
        </p:nvSpPr>
        <p:spPr>
          <a:xfrm>
            <a:off x="1954479" y="1865822"/>
            <a:ext cx="4141521"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a:t>
            </a:r>
          </a:p>
        </p:txBody>
      </p:sp>
      <p:sp>
        <p:nvSpPr>
          <p:cNvPr id="4" name="Rectangle 3">
            <a:extLst>
              <a:ext uri="{FF2B5EF4-FFF2-40B4-BE49-F238E27FC236}">
                <a16:creationId xmlns:a16="http://schemas.microsoft.com/office/drawing/2014/main" id="{4F475F4D-9F07-5F47-A8B1-AAA0CBBD2472}"/>
              </a:ext>
            </a:extLst>
          </p:cNvPr>
          <p:cNvSpPr/>
          <p:nvPr userDrawn="1"/>
        </p:nvSpPr>
        <p:spPr>
          <a:xfrm>
            <a:off x="0" y="0"/>
            <a:ext cx="1371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6AA5C46-E0B7-1345-B758-D0DB3661F37E}"/>
              </a:ext>
            </a:extLst>
          </p:cNvPr>
          <p:cNvSpPr>
            <a:spLocks noGrp="1"/>
          </p:cNvSpPr>
          <p:nvPr>
            <p:ph idx="14"/>
          </p:nvPr>
        </p:nvSpPr>
        <p:spPr>
          <a:xfrm>
            <a:off x="6513779" y="2656112"/>
            <a:ext cx="4141521" cy="2639028"/>
          </a:xfrm>
        </p:spPr>
        <p:txBody>
          <a:bodyPr/>
          <a:lstStyle>
            <a:lvl1pPr marL="457200" indent="-457200">
              <a:buFont typeface="Arial" panose="020B0604020202020204" pitchFamily="34" charset="0"/>
              <a:buChar char="•"/>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p:txBody>
      </p:sp>
      <p:sp>
        <p:nvSpPr>
          <p:cNvPr id="10" name="Content Placeholder 7">
            <a:extLst>
              <a:ext uri="{FF2B5EF4-FFF2-40B4-BE49-F238E27FC236}">
                <a16:creationId xmlns:a16="http://schemas.microsoft.com/office/drawing/2014/main" id="{5E0D3AA4-66FF-5245-ABC6-84D832374DEA}"/>
              </a:ext>
            </a:extLst>
          </p:cNvPr>
          <p:cNvSpPr>
            <a:spLocks noGrp="1"/>
          </p:cNvSpPr>
          <p:nvPr>
            <p:ph sz="quarter" idx="15"/>
          </p:nvPr>
        </p:nvSpPr>
        <p:spPr>
          <a:xfrm>
            <a:off x="6513779" y="1865822"/>
            <a:ext cx="4141521"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a:t>
            </a:r>
          </a:p>
        </p:txBody>
      </p:sp>
      <p:pic>
        <p:nvPicPr>
          <p:cNvPr id="11" name="Picture 10">
            <a:extLst>
              <a:ext uri="{FF2B5EF4-FFF2-40B4-BE49-F238E27FC236}">
                <a16:creationId xmlns:a16="http://schemas.microsoft.com/office/drawing/2014/main" id="{C117F045-1009-D94D-916D-D837A6FEB078}"/>
              </a:ext>
            </a:extLst>
          </p:cNvPr>
          <p:cNvPicPr>
            <a:picLocks noChangeAspect="1"/>
          </p:cNvPicPr>
          <p:nvPr userDrawn="1"/>
        </p:nvPicPr>
        <p:blipFill rotWithShape="1">
          <a:blip r:embed="rId3"/>
          <a:srcRect l="47309" t="-7828" r="41393"/>
          <a:stretch/>
        </p:blipFill>
        <p:spPr>
          <a:xfrm>
            <a:off x="0" y="0"/>
            <a:ext cx="1277369" cy="6858000"/>
          </a:xfrm>
          <a:prstGeom prst="rect">
            <a:avLst/>
          </a:prstGeom>
        </p:spPr>
      </p:pic>
    </p:spTree>
    <p:extLst>
      <p:ext uri="{BB962C8B-B14F-4D97-AF65-F5344CB8AC3E}">
        <p14:creationId xmlns:p14="http://schemas.microsoft.com/office/powerpoint/2010/main" val="225481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BABFC4-82E9-1846-B358-1557AC637080}"/>
              </a:ext>
            </a:extLst>
          </p:cNvPr>
          <p:cNvPicPr>
            <a:picLocks noChangeAspect="1"/>
          </p:cNvPicPr>
          <p:nvPr userDrawn="1"/>
        </p:nvPicPr>
        <p:blipFill rotWithShape="1">
          <a:blip r:embed="rId2"/>
          <a:srcRect l="47221" t="-58" r="2874"/>
          <a:stretch/>
        </p:blipFill>
        <p:spPr>
          <a:xfrm>
            <a:off x="6107554" y="0"/>
            <a:ext cx="6084446" cy="6861981"/>
          </a:xfrm>
          <a:prstGeom prst="rect">
            <a:avLst/>
          </a:prstGeom>
        </p:spPr>
      </p:pic>
      <p:pic>
        <p:nvPicPr>
          <p:cNvPr id="9" name="Picture 8">
            <a:extLst>
              <a:ext uri="{FF2B5EF4-FFF2-40B4-BE49-F238E27FC236}">
                <a16:creationId xmlns:a16="http://schemas.microsoft.com/office/drawing/2014/main" id="{26F27998-D839-D047-97F2-FECBDBB3A9FD}"/>
              </a:ext>
            </a:extLst>
          </p:cNvPr>
          <p:cNvPicPr>
            <a:picLocks noChangeAspect="1"/>
          </p:cNvPicPr>
          <p:nvPr userDrawn="1"/>
        </p:nvPicPr>
        <p:blipFill rotWithShape="1">
          <a:blip r:embed="rId3">
            <a:alphaModFix amt="20000"/>
          </a:blip>
          <a:srcRect l="15981" b="20038"/>
          <a:stretch/>
        </p:blipFill>
        <p:spPr>
          <a:xfrm>
            <a:off x="0" y="1882761"/>
            <a:ext cx="5257800" cy="4975240"/>
          </a:xfrm>
          <a:prstGeom prst="rect">
            <a:avLst/>
          </a:prstGeom>
        </p:spPr>
      </p:pic>
      <p:sp>
        <p:nvSpPr>
          <p:cNvPr id="4" name="Slide Number Placeholder 3">
            <a:extLst>
              <a:ext uri="{FF2B5EF4-FFF2-40B4-BE49-F238E27FC236}">
                <a16:creationId xmlns:a16="http://schemas.microsoft.com/office/drawing/2014/main" id="{F9D74CE8-A75C-3E4E-BBB3-102721AC8613}"/>
              </a:ext>
            </a:extLst>
          </p:cNvPr>
          <p:cNvSpPr>
            <a:spLocks noGrp="1"/>
          </p:cNvSpPr>
          <p:nvPr>
            <p:ph type="sldNum" sz="quarter" idx="12"/>
          </p:nvPr>
        </p:nvSpPr>
        <p:spPr/>
        <p:txBody>
          <a:bodyPr/>
          <a:lstStyle>
            <a:lvl1pPr>
              <a:defRPr>
                <a:solidFill>
                  <a:schemeClr val="bg1"/>
                </a:solidFill>
              </a:defRPr>
            </a:lvl1pPr>
          </a:lstStyle>
          <a:p>
            <a:fld id="{9384FF6D-5FD2-A847-8599-D7B37E65F8CD}" type="slidenum">
              <a:rPr lang="en-US" smtClean="0"/>
              <a:pPr/>
              <a:t>‹#›</a:t>
            </a:fld>
            <a:r>
              <a:rPr lang="en-US"/>
              <a:t>  |  George Mason University</a:t>
            </a:r>
          </a:p>
        </p:txBody>
      </p:sp>
      <p:sp>
        <p:nvSpPr>
          <p:cNvPr id="2" name="Title 1">
            <a:extLst>
              <a:ext uri="{FF2B5EF4-FFF2-40B4-BE49-F238E27FC236}">
                <a16:creationId xmlns:a16="http://schemas.microsoft.com/office/drawing/2014/main" id="{07A054A1-C1CE-0449-B1BE-461CEBC602DB}"/>
              </a:ext>
            </a:extLst>
          </p:cNvPr>
          <p:cNvSpPr>
            <a:spLocks noGrp="1"/>
          </p:cNvSpPr>
          <p:nvPr>
            <p:ph type="title" hasCustomPrompt="1"/>
          </p:nvPr>
        </p:nvSpPr>
        <p:spPr>
          <a:xfrm>
            <a:off x="838200" y="1"/>
            <a:ext cx="4451430" cy="1585732"/>
          </a:xfrm>
        </p:spPr>
        <p:txBody>
          <a:bodyPr/>
          <a:lstStyle/>
          <a:p>
            <a:r>
              <a:rPr lang="en-US"/>
              <a:t>Click to edit title</a:t>
            </a:r>
          </a:p>
        </p:txBody>
      </p:sp>
      <p:sp>
        <p:nvSpPr>
          <p:cNvPr id="8" name="Picture Placeholder 7">
            <a:extLst>
              <a:ext uri="{FF2B5EF4-FFF2-40B4-BE49-F238E27FC236}">
                <a16:creationId xmlns:a16="http://schemas.microsoft.com/office/drawing/2014/main" id="{3E369411-C1F4-5A42-B8E9-6B5D10157CAE}"/>
              </a:ext>
            </a:extLst>
          </p:cNvPr>
          <p:cNvSpPr>
            <a:spLocks noGrp="1"/>
          </p:cNvSpPr>
          <p:nvPr>
            <p:ph type="pic" sz="quarter" idx="13"/>
          </p:nvPr>
        </p:nvSpPr>
        <p:spPr>
          <a:xfrm>
            <a:off x="2241610" y="1909823"/>
            <a:ext cx="3854390" cy="3854390"/>
          </a:xfrm>
        </p:spPr>
        <p:txBody>
          <a:bodyPr/>
          <a:lstStyle/>
          <a:p>
            <a:endParaRPr lang="en-US"/>
          </a:p>
        </p:txBody>
      </p:sp>
      <p:sp>
        <p:nvSpPr>
          <p:cNvPr id="10" name="Picture Placeholder 7">
            <a:extLst>
              <a:ext uri="{FF2B5EF4-FFF2-40B4-BE49-F238E27FC236}">
                <a16:creationId xmlns:a16="http://schemas.microsoft.com/office/drawing/2014/main" id="{376375CB-98C6-E840-8363-FE5DE274674D}"/>
              </a:ext>
            </a:extLst>
          </p:cNvPr>
          <p:cNvSpPr>
            <a:spLocks noGrp="1"/>
          </p:cNvSpPr>
          <p:nvPr>
            <p:ph type="pic" sz="quarter" idx="14"/>
          </p:nvPr>
        </p:nvSpPr>
        <p:spPr>
          <a:xfrm>
            <a:off x="6107554" y="1909823"/>
            <a:ext cx="3854390" cy="3854390"/>
          </a:xfrm>
        </p:spPr>
        <p:txBody>
          <a:bodyPr/>
          <a:lstStyle/>
          <a:p>
            <a:endParaRPr lang="en-US"/>
          </a:p>
        </p:txBody>
      </p:sp>
    </p:spTree>
    <p:extLst>
      <p:ext uri="{BB962C8B-B14F-4D97-AF65-F5344CB8AC3E}">
        <p14:creationId xmlns:p14="http://schemas.microsoft.com/office/powerpoint/2010/main" val="353742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73002CF-97DA-CF4A-9E92-DF5B717B83AA}"/>
              </a:ext>
            </a:extLst>
          </p:cNvPr>
          <p:cNvPicPr>
            <a:picLocks noChangeAspect="1"/>
          </p:cNvPicPr>
          <p:nvPr userDrawn="1"/>
        </p:nvPicPr>
        <p:blipFill rotWithShape="1">
          <a:blip r:embed="rId2"/>
          <a:srcRect l="23095" t="1015" r="57497"/>
          <a:stretch/>
        </p:blipFill>
        <p:spPr>
          <a:xfrm>
            <a:off x="0" y="0"/>
            <a:ext cx="1344706" cy="6858000"/>
          </a:xfrm>
          <a:prstGeom prst="rect">
            <a:avLst/>
          </a:prstGeom>
        </p:spPr>
      </p:pic>
      <p:sp>
        <p:nvSpPr>
          <p:cNvPr id="5" name="Rectangle 4">
            <a:extLst>
              <a:ext uri="{FF2B5EF4-FFF2-40B4-BE49-F238E27FC236}">
                <a16:creationId xmlns:a16="http://schemas.microsoft.com/office/drawing/2014/main" id="{C01BFCE0-1D1C-4540-AF30-908B620C630F}"/>
              </a:ext>
            </a:extLst>
          </p:cNvPr>
          <p:cNvSpPr/>
          <p:nvPr userDrawn="1"/>
        </p:nvSpPr>
        <p:spPr>
          <a:xfrm>
            <a:off x="0" y="1328195"/>
            <a:ext cx="6019800" cy="4201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578DDE1-5AE6-0746-9FF6-062A93968BB4}"/>
              </a:ext>
            </a:extLst>
          </p:cNvPr>
          <p:cNvPicPr>
            <a:picLocks noChangeAspect="1"/>
          </p:cNvPicPr>
          <p:nvPr userDrawn="1"/>
        </p:nvPicPr>
        <p:blipFill rotWithShape="1">
          <a:blip r:embed="rId3">
            <a:alphaModFix amt="15000"/>
          </a:blip>
          <a:srcRect t="17964" r="9864" b="18762"/>
          <a:stretch/>
        </p:blipFill>
        <p:spPr>
          <a:xfrm>
            <a:off x="0" y="1328195"/>
            <a:ext cx="6019800" cy="4201610"/>
          </a:xfrm>
          <a:prstGeom prst="rect">
            <a:avLst/>
          </a:prstGeom>
        </p:spPr>
      </p:pic>
      <p:sp>
        <p:nvSpPr>
          <p:cNvPr id="2" name="Title 1">
            <a:extLst>
              <a:ext uri="{FF2B5EF4-FFF2-40B4-BE49-F238E27FC236}">
                <a16:creationId xmlns:a16="http://schemas.microsoft.com/office/drawing/2014/main" id="{DFB32DEC-A0F5-084C-A9EB-F66071B5B185}"/>
              </a:ext>
            </a:extLst>
          </p:cNvPr>
          <p:cNvSpPr>
            <a:spLocks noGrp="1"/>
          </p:cNvSpPr>
          <p:nvPr>
            <p:ph type="title" hasCustomPrompt="1"/>
          </p:nvPr>
        </p:nvSpPr>
        <p:spPr>
          <a:xfrm>
            <a:off x="685801" y="1574478"/>
            <a:ext cx="4812174" cy="1207500"/>
          </a:xfrm>
        </p:spPr>
        <p:txBody>
          <a:bodyPr/>
          <a:lstStyle>
            <a:lvl1pPr>
              <a:defRPr>
                <a:solidFill>
                  <a:schemeClr val="bg1"/>
                </a:solidFill>
              </a:defRPr>
            </a:lvl1pPr>
          </a:lstStyle>
          <a:p>
            <a:r>
              <a:rPr lang="en-US"/>
              <a:t>Click to edit Title</a:t>
            </a:r>
          </a:p>
        </p:txBody>
      </p:sp>
      <p:sp>
        <p:nvSpPr>
          <p:cNvPr id="3" name="Content Placeholder 2">
            <a:extLst>
              <a:ext uri="{FF2B5EF4-FFF2-40B4-BE49-F238E27FC236}">
                <a16:creationId xmlns:a16="http://schemas.microsoft.com/office/drawing/2014/main" id="{281F7CDB-91A6-3444-A65B-3E1CEB0E9A83}"/>
              </a:ext>
            </a:extLst>
          </p:cNvPr>
          <p:cNvSpPr>
            <a:spLocks noGrp="1"/>
          </p:cNvSpPr>
          <p:nvPr>
            <p:ph sz="half" idx="1"/>
          </p:nvPr>
        </p:nvSpPr>
        <p:spPr>
          <a:xfrm>
            <a:off x="717629" y="3749941"/>
            <a:ext cx="4780346" cy="1599406"/>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0176400-9AF7-F841-939C-63251A76C149}"/>
              </a:ext>
            </a:extLst>
          </p:cNvPr>
          <p:cNvSpPr>
            <a:spLocks noGrp="1"/>
          </p:cNvSpPr>
          <p:nvPr>
            <p:ph type="sldNum" sz="quarter" idx="12"/>
          </p:nvPr>
        </p:nvSpPr>
        <p:spPr/>
        <p:txBody>
          <a:bodyPr/>
          <a:lstStyle/>
          <a:p>
            <a:fld id="{9384FF6D-5FD2-A847-8599-D7B37E65F8CD}" type="slidenum">
              <a:rPr lang="en-US" smtClean="0"/>
              <a:pPr/>
              <a:t>‹#›</a:t>
            </a:fld>
            <a:r>
              <a:rPr lang="en-US"/>
              <a:t>  |  George Mason University</a:t>
            </a:r>
          </a:p>
        </p:txBody>
      </p:sp>
      <p:sp>
        <p:nvSpPr>
          <p:cNvPr id="16" name="Content Placeholder 15">
            <a:extLst>
              <a:ext uri="{FF2B5EF4-FFF2-40B4-BE49-F238E27FC236}">
                <a16:creationId xmlns:a16="http://schemas.microsoft.com/office/drawing/2014/main" id="{2DE62583-8E1B-F245-87A0-40E39065271C}"/>
              </a:ext>
            </a:extLst>
          </p:cNvPr>
          <p:cNvSpPr>
            <a:spLocks noGrp="1"/>
          </p:cNvSpPr>
          <p:nvPr>
            <p:ph sz="quarter" idx="14" hasCustomPrompt="1"/>
          </p:nvPr>
        </p:nvSpPr>
        <p:spPr>
          <a:xfrm>
            <a:off x="6516547" y="1328738"/>
            <a:ext cx="5046803" cy="4200525"/>
          </a:xfrm>
        </p:spPr>
        <p:txBody>
          <a:bodyPr/>
          <a:lstStyle/>
          <a:p>
            <a:pPr lvl="0"/>
            <a:r>
              <a:rPr lang="en-US"/>
              <a:t>Click insert chart or picture</a:t>
            </a:r>
          </a:p>
        </p:txBody>
      </p:sp>
      <p:sp>
        <p:nvSpPr>
          <p:cNvPr id="9" name="Text Placeholder 8">
            <a:extLst>
              <a:ext uri="{FF2B5EF4-FFF2-40B4-BE49-F238E27FC236}">
                <a16:creationId xmlns:a16="http://schemas.microsoft.com/office/drawing/2014/main" id="{E841773F-9A68-8045-8981-687515475A1C}"/>
              </a:ext>
            </a:extLst>
          </p:cNvPr>
          <p:cNvSpPr>
            <a:spLocks noGrp="1"/>
          </p:cNvSpPr>
          <p:nvPr>
            <p:ph type="body" sz="quarter" idx="13"/>
          </p:nvPr>
        </p:nvSpPr>
        <p:spPr>
          <a:xfrm>
            <a:off x="717590" y="3000053"/>
            <a:ext cx="4780395" cy="531813"/>
          </a:xfrm>
        </p:spPr>
        <p:txBody>
          <a:bodyPr/>
          <a:lstStyle>
            <a:lvl1pPr marL="0" indent="0">
              <a:buNone/>
              <a:defRPr b="1" i="0">
                <a:solidFill>
                  <a:schemeClr val="bg1"/>
                </a:solidFill>
                <a:latin typeface="+mn-lt"/>
              </a:defRPr>
            </a:lvl1pPr>
          </a:lstStyle>
          <a:p>
            <a:pPr lvl="0"/>
            <a:r>
              <a:rPr lang="en-US"/>
              <a:t>Click to edit</a:t>
            </a:r>
          </a:p>
        </p:txBody>
      </p:sp>
    </p:spTree>
    <p:extLst>
      <p:ext uri="{BB962C8B-B14F-4D97-AF65-F5344CB8AC3E}">
        <p14:creationId xmlns:p14="http://schemas.microsoft.com/office/powerpoint/2010/main" val="122403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C80352-A404-D843-A234-DBA7BDBE8A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9B0537C5-D1CC-054A-A74D-EFB298864442}"/>
              </a:ext>
            </a:extLst>
          </p:cNvPr>
          <p:cNvSpPr/>
          <p:nvPr userDrawn="1"/>
        </p:nvSpPr>
        <p:spPr>
          <a:xfrm>
            <a:off x="1932972" y="1492926"/>
            <a:ext cx="8495818" cy="403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F27998-D839-D047-97F2-FECBDBB3A9FD}"/>
              </a:ext>
            </a:extLst>
          </p:cNvPr>
          <p:cNvPicPr>
            <a:picLocks noChangeAspect="1"/>
          </p:cNvPicPr>
          <p:nvPr userDrawn="1"/>
        </p:nvPicPr>
        <p:blipFill rotWithShape="1">
          <a:blip r:embed="rId3">
            <a:alphaModFix amt="20000"/>
          </a:blip>
          <a:srcRect t="23958" r="32375" b="21703"/>
          <a:stretch/>
        </p:blipFill>
        <p:spPr>
          <a:xfrm>
            <a:off x="5304295" y="1492926"/>
            <a:ext cx="5056333" cy="4039773"/>
          </a:xfrm>
          <a:prstGeom prst="rect">
            <a:avLst/>
          </a:prstGeom>
        </p:spPr>
      </p:pic>
      <p:sp>
        <p:nvSpPr>
          <p:cNvPr id="4" name="Slide Number Placeholder 3">
            <a:extLst>
              <a:ext uri="{FF2B5EF4-FFF2-40B4-BE49-F238E27FC236}">
                <a16:creationId xmlns:a16="http://schemas.microsoft.com/office/drawing/2014/main" id="{F9D74CE8-A75C-3E4E-BBB3-102721AC8613}"/>
              </a:ext>
            </a:extLst>
          </p:cNvPr>
          <p:cNvSpPr>
            <a:spLocks noGrp="1"/>
          </p:cNvSpPr>
          <p:nvPr>
            <p:ph type="sldNum" sz="quarter" idx="12"/>
          </p:nvPr>
        </p:nvSpPr>
        <p:spPr/>
        <p:txBody>
          <a:bodyPr/>
          <a:lstStyle>
            <a:lvl1pPr>
              <a:defRPr>
                <a:solidFill>
                  <a:schemeClr val="bg1"/>
                </a:solidFill>
              </a:defRPr>
            </a:lvl1pPr>
          </a:lstStyle>
          <a:p>
            <a:fld id="{9384FF6D-5FD2-A847-8599-D7B37E65F8CD}" type="slidenum">
              <a:rPr lang="en-US" smtClean="0"/>
              <a:pPr/>
              <a:t>‹#›</a:t>
            </a:fld>
            <a:r>
              <a:rPr lang="en-US"/>
              <a:t>  |  George Mason University</a:t>
            </a:r>
          </a:p>
        </p:txBody>
      </p:sp>
      <p:sp>
        <p:nvSpPr>
          <p:cNvPr id="5" name="Subtitle 2">
            <a:extLst>
              <a:ext uri="{FF2B5EF4-FFF2-40B4-BE49-F238E27FC236}">
                <a16:creationId xmlns:a16="http://schemas.microsoft.com/office/drawing/2014/main" id="{01A6D37C-C415-7E4A-A25E-50B49C4A4220}"/>
              </a:ext>
            </a:extLst>
          </p:cNvPr>
          <p:cNvSpPr>
            <a:spLocks noGrp="1"/>
          </p:cNvSpPr>
          <p:nvPr>
            <p:ph type="subTitle" idx="1" hasCustomPrompt="1"/>
          </p:nvPr>
        </p:nvSpPr>
        <p:spPr>
          <a:xfrm>
            <a:off x="2794000" y="4136461"/>
            <a:ext cx="3490913" cy="766762"/>
          </a:xfrm>
        </p:spPr>
        <p:txBody>
          <a:bodyPr/>
          <a:lstStyle>
            <a:lvl1pPr marL="0" indent="0" algn="l">
              <a:buNone/>
              <a:defRPr sz="2400" b="1" i="0">
                <a:solidFill>
                  <a:schemeClr val="tx1">
                    <a:lumMod val="90000"/>
                    <a:lumOff val="1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Name</a:t>
            </a:r>
          </a:p>
        </p:txBody>
      </p:sp>
      <p:sp>
        <p:nvSpPr>
          <p:cNvPr id="2" name="Title 1">
            <a:extLst>
              <a:ext uri="{FF2B5EF4-FFF2-40B4-BE49-F238E27FC236}">
                <a16:creationId xmlns:a16="http://schemas.microsoft.com/office/drawing/2014/main" id="{07A054A1-C1CE-0449-B1BE-461CEBC602DB}"/>
              </a:ext>
            </a:extLst>
          </p:cNvPr>
          <p:cNvSpPr>
            <a:spLocks noGrp="1"/>
          </p:cNvSpPr>
          <p:nvPr>
            <p:ph type="title" hasCustomPrompt="1"/>
          </p:nvPr>
        </p:nvSpPr>
        <p:spPr>
          <a:xfrm>
            <a:off x="2794000" y="2019301"/>
            <a:ext cx="6437035" cy="1651000"/>
          </a:xfrm>
        </p:spPr>
        <p:txBody>
          <a:bodyPr/>
          <a:lstStyle>
            <a:lvl1pPr>
              <a:defRPr>
                <a:solidFill>
                  <a:schemeClr val="tx1">
                    <a:lumMod val="90000"/>
                    <a:lumOff val="10000"/>
                  </a:schemeClr>
                </a:solidFill>
              </a:defRPr>
            </a:lvl1pPr>
          </a:lstStyle>
          <a:p>
            <a:r>
              <a:rPr lang="en-US"/>
              <a:t>Click to edit quote</a:t>
            </a:r>
          </a:p>
        </p:txBody>
      </p:sp>
      <p:pic>
        <p:nvPicPr>
          <p:cNvPr id="14" name="Picture 13">
            <a:extLst>
              <a:ext uri="{FF2B5EF4-FFF2-40B4-BE49-F238E27FC236}">
                <a16:creationId xmlns:a16="http://schemas.microsoft.com/office/drawing/2014/main" id="{CD7F1C13-95DD-A04A-8387-6BF89220DEC0}"/>
              </a:ext>
            </a:extLst>
          </p:cNvPr>
          <p:cNvPicPr>
            <a:picLocks noChangeAspect="1"/>
          </p:cNvPicPr>
          <p:nvPr userDrawn="1"/>
        </p:nvPicPr>
        <p:blipFill rotWithShape="1">
          <a:blip r:embed="rId4"/>
          <a:srcRect l="22028" t="6835" r="17408" b="2694"/>
          <a:stretch/>
        </p:blipFill>
        <p:spPr>
          <a:xfrm>
            <a:off x="9231035" y="2236180"/>
            <a:ext cx="2395509" cy="2385639"/>
          </a:xfrm>
          <a:prstGeom prst="ellipse">
            <a:avLst/>
          </a:prstGeom>
        </p:spPr>
      </p:pic>
      <p:sp>
        <p:nvSpPr>
          <p:cNvPr id="15" name="TextBox 14">
            <a:extLst>
              <a:ext uri="{FF2B5EF4-FFF2-40B4-BE49-F238E27FC236}">
                <a16:creationId xmlns:a16="http://schemas.microsoft.com/office/drawing/2014/main" id="{923929B4-FA2F-904A-9D74-EDF2E9D5F90E}"/>
              </a:ext>
            </a:extLst>
          </p:cNvPr>
          <p:cNvSpPr txBox="1"/>
          <p:nvPr userDrawn="1"/>
        </p:nvSpPr>
        <p:spPr>
          <a:xfrm>
            <a:off x="786504" y="818972"/>
            <a:ext cx="1146468" cy="2400657"/>
          </a:xfrm>
          <a:prstGeom prst="rect">
            <a:avLst/>
          </a:prstGeom>
          <a:noFill/>
        </p:spPr>
        <p:txBody>
          <a:bodyPr wrap="none" rtlCol="0">
            <a:spAutoFit/>
          </a:bodyPr>
          <a:lstStyle/>
          <a:p>
            <a:r>
              <a:rPr lang="en-US" sz="15000" b="1" i="0">
                <a:solidFill>
                  <a:srgbClr val="BCD631"/>
                </a:solidFill>
                <a:latin typeface="Helvetica" pitchFamily="2" charset="0"/>
                <a:ea typeface="Aktiv Grotesk" panose="020B0404020202020204" pitchFamily="34" charset="0"/>
                <a:cs typeface="Arial" panose="020B0604020202020204" pitchFamily="34" charset="0"/>
              </a:rPr>
              <a:t>“</a:t>
            </a:r>
          </a:p>
        </p:txBody>
      </p:sp>
    </p:spTree>
    <p:extLst>
      <p:ext uri="{BB962C8B-B14F-4D97-AF65-F5344CB8AC3E}">
        <p14:creationId xmlns:p14="http://schemas.microsoft.com/office/powerpoint/2010/main" val="94835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 pic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4C1E7F7-4B5F-6B4E-9ED5-3DA04F991FEA}"/>
              </a:ext>
            </a:extLst>
          </p:cNvPr>
          <p:cNvPicPr>
            <a:picLocks noChangeAspect="1"/>
          </p:cNvPicPr>
          <p:nvPr userDrawn="1"/>
        </p:nvPicPr>
        <p:blipFill rotWithShape="1">
          <a:blip r:embed="rId2"/>
          <a:srcRect t="30926"/>
          <a:stretch/>
        </p:blipFill>
        <p:spPr>
          <a:xfrm>
            <a:off x="0" y="2120898"/>
            <a:ext cx="12192000" cy="4737101"/>
          </a:xfrm>
          <a:prstGeom prst="rect">
            <a:avLst/>
          </a:prstGeom>
        </p:spPr>
      </p:pic>
      <p:sp>
        <p:nvSpPr>
          <p:cNvPr id="3" name="Content Placeholder 2">
            <a:extLst>
              <a:ext uri="{FF2B5EF4-FFF2-40B4-BE49-F238E27FC236}">
                <a16:creationId xmlns:a16="http://schemas.microsoft.com/office/drawing/2014/main" id="{281F7CDB-91A6-3444-A65B-3E1CEB0E9A83}"/>
              </a:ext>
            </a:extLst>
          </p:cNvPr>
          <p:cNvSpPr>
            <a:spLocks noGrp="1"/>
          </p:cNvSpPr>
          <p:nvPr>
            <p:ph sz="half" idx="1"/>
          </p:nvPr>
        </p:nvSpPr>
        <p:spPr>
          <a:xfrm>
            <a:off x="1053803" y="3834605"/>
            <a:ext cx="2926080" cy="1828801"/>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9C35A45F-90C7-C849-861F-09BB92E64915}"/>
              </a:ext>
            </a:extLst>
          </p:cNvPr>
          <p:cNvSpPr>
            <a:spLocks noGrp="1"/>
          </p:cNvSpPr>
          <p:nvPr>
            <p:ph sz="half" idx="2"/>
          </p:nvPr>
        </p:nvSpPr>
        <p:spPr>
          <a:xfrm>
            <a:off x="4567257" y="3834605"/>
            <a:ext cx="2926080" cy="182880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0176400-9AF7-F841-939C-63251A76C149}"/>
              </a:ext>
            </a:extLst>
          </p:cNvPr>
          <p:cNvSpPr>
            <a:spLocks noGrp="1"/>
          </p:cNvSpPr>
          <p:nvPr>
            <p:ph type="sldNum" sz="quarter" idx="12"/>
          </p:nvPr>
        </p:nvSpPr>
        <p:spPr/>
        <p:txBody>
          <a:bodyPr/>
          <a:lstStyle>
            <a:lvl1pPr>
              <a:defRPr>
                <a:solidFill>
                  <a:schemeClr val="bg1"/>
                </a:solidFill>
              </a:defRPr>
            </a:lvl1pPr>
          </a:lstStyle>
          <a:p>
            <a:fld id="{9384FF6D-5FD2-A847-8599-D7B37E65F8CD}" type="slidenum">
              <a:rPr lang="en-US" smtClean="0"/>
              <a:pPr/>
              <a:t>‹#›</a:t>
            </a:fld>
            <a:r>
              <a:rPr lang="en-US"/>
              <a:t>  |  George Mason University</a:t>
            </a:r>
          </a:p>
        </p:txBody>
      </p:sp>
      <p:sp>
        <p:nvSpPr>
          <p:cNvPr id="9" name="Text Placeholder 8">
            <a:extLst>
              <a:ext uri="{FF2B5EF4-FFF2-40B4-BE49-F238E27FC236}">
                <a16:creationId xmlns:a16="http://schemas.microsoft.com/office/drawing/2014/main" id="{E841773F-9A68-8045-8981-687515475A1C}"/>
              </a:ext>
            </a:extLst>
          </p:cNvPr>
          <p:cNvSpPr>
            <a:spLocks noGrp="1"/>
          </p:cNvSpPr>
          <p:nvPr>
            <p:ph type="body" sz="quarter" idx="13"/>
          </p:nvPr>
        </p:nvSpPr>
        <p:spPr>
          <a:xfrm>
            <a:off x="1053803" y="3137693"/>
            <a:ext cx="2926080" cy="531813"/>
          </a:xfrm>
        </p:spPr>
        <p:txBody>
          <a:bodyPr/>
          <a:lstStyle>
            <a:lvl1pPr marL="0" indent="0">
              <a:buNone/>
              <a:defRPr b="1" i="0">
                <a:solidFill>
                  <a:schemeClr val="bg1"/>
                </a:solidFill>
                <a:latin typeface="+mn-lt"/>
              </a:defRPr>
            </a:lvl1pPr>
          </a:lstStyle>
          <a:p>
            <a:pPr lvl="0"/>
            <a:r>
              <a:rPr lang="en-US"/>
              <a:t>Click to edit</a:t>
            </a:r>
          </a:p>
        </p:txBody>
      </p:sp>
      <p:sp>
        <p:nvSpPr>
          <p:cNvPr id="11" name="Text Placeholder 10">
            <a:extLst>
              <a:ext uri="{FF2B5EF4-FFF2-40B4-BE49-F238E27FC236}">
                <a16:creationId xmlns:a16="http://schemas.microsoft.com/office/drawing/2014/main" id="{BEC8960F-BEC1-EC49-916C-12F72872EC1F}"/>
              </a:ext>
            </a:extLst>
          </p:cNvPr>
          <p:cNvSpPr>
            <a:spLocks noGrp="1"/>
          </p:cNvSpPr>
          <p:nvPr>
            <p:ph type="body" sz="quarter" idx="14"/>
          </p:nvPr>
        </p:nvSpPr>
        <p:spPr>
          <a:xfrm>
            <a:off x="4567257" y="3137692"/>
            <a:ext cx="2926080" cy="531813"/>
          </a:xfrm>
        </p:spPr>
        <p:txBody>
          <a:bodyPr/>
          <a:lstStyle>
            <a:lvl1pPr marL="0" indent="0">
              <a:buNone/>
              <a:defRPr b="1" i="0">
                <a:solidFill>
                  <a:schemeClr val="bg1"/>
                </a:solidFill>
                <a:latin typeface="+mn-lt"/>
              </a:defRPr>
            </a:lvl1pPr>
          </a:lstStyle>
          <a:p>
            <a:pPr lvl="0"/>
            <a:r>
              <a:rPr lang="en-US"/>
              <a:t>Click to edit</a:t>
            </a:r>
          </a:p>
        </p:txBody>
      </p:sp>
      <p:sp>
        <p:nvSpPr>
          <p:cNvPr id="12" name="Content Placeholder 3">
            <a:extLst>
              <a:ext uri="{FF2B5EF4-FFF2-40B4-BE49-F238E27FC236}">
                <a16:creationId xmlns:a16="http://schemas.microsoft.com/office/drawing/2014/main" id="{925A1691-A98B-824D-8023-4E0099A35DED}"/>
              </a:ext>
            </a:extLst>
          </p:cNvPr>
          <p:cNvSpPr>
            <a:spLocks noGrp="1"/>
          </p:cNvSpPr>
          <p:nvPr>
            <p:ph sz="half" idx="15"/>
          </p:nvPr>
        </p:nvSpPr>
        <p:spPr>
          <a:xfrm>
            <a:off x="8080712" y="3834605"/>
            <a:ext cx="2926080" cy="182880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CF42A35B-1889-F647-8DFF-BA7C7528BA7B}"/>
              </a:ext>
            </a:extLst>
          </p:cNvPr>
          <p:cNvSpPr>
            <a:spLocks noGrp="1"/>
          </p:cNvSpPr>
          <p:nvPr>
            <p:ph type="body" sz="quarter" idx="16"/>
          </p:nvPr>
        </p:nvSpPr>
        <p:spPr>
          <a:xfrm>
            <a:off x="8080712" y="3137692"/>
            <a:ext cx="2926080" cy="531813"/>
          </a:xfrm>
        </p:spPr>
        <p:txBody>
          <a:bodyPr/>
          <a:lstStyle>
            <a:lvl1pPr marL="0" indent="0">
              <a:buNone/>
              <a:defRPr b="1" i="0">
                <a:solidFill>
                  <a:schemeClr val="bg1"/>
                </a:solidFill>
                <a:latin typeface="+mn-lt"/>
              </a:defRPr>
            </a:lvl1pPr>
          </a:lstStyle>
          <a:p>
            <a:pPr lvl="0"/>
            <a:r>
              <a:rPr lang="en-US"/>
              <a:t>Click to edit</a:t>
            </a:r>
          </a:p>
        </p:txBody>
      </p:sp>
      <p:sp>
        <p:nvSpPr>
          <p:cNvPr id="15" name="Picture Placeholder 14">
            <a:extLst>
              <a:ext uri="{FF2B5EF4-FFF2-40B4-BE49-F238E27FC236}">
                <a16:creationId xmlns:a16="http://schemas.microsoft.com/office/drawing/2014/main" id="{CBC70186-DFB0-BC4A-A710-21CF80E59958}"/>
              </a:ext>
            </a:extLst>
          </p:cNvPr>
          <p:cNvSpPr>
            <a:spLocks noGrp="1"/>
          </p:cNvSpPr>
          <p:nvPr>
            <p:ph type="pic" sz="quarter" idx="17"/>
          </p:nvPr>
        </p:nvSpPr>
        <p:spPr>
          <a:xfrm>
            <a:off x="1053764" y="406400"/>
            <a:ext cx="2926080" cy="2514600"/>
          </a:xfrm>
        </p:spPr>
        <p:txBody>
          <a:bodyPr/>
          <a:lstStyle/>
          <a:p>
            <a:endParaRPr lang="en-US"/>
          </a:p>
        </p:txBody>
      </p:sp>
      <p:sp>
        <p:nvSpPr>
          <p:cNvPr id="17" name="Picture Placeholder 16">
            <a:extLst>
              <a:ext uri="{FF2B5EF4-FFF2-40B4-BE49-F238E27FC236}">
                <a16:creationId xmlns:a16="http://schemas.microsoft.com/office/drawing/2014/main" id="{4EE8C39F-2918-E54F-A43C-9D7BE199E61C}"/>
              </a:ext>
            </a:extLst>
          </p:cNvPr>
          <p:cNvSpPr>
            <a:spLocks noGrp="1"/>
          </p:cNvSpPr>
          <p:nvPr>
            <p:ph type="pic" sz="quarter" idx="18"/>
          </p:nvPr>
        </p:nvSpPr>
        <p:spPr>
          <a:xfrm>
            <a:off x="4567238" y="406400"/>
            <a:ext cx="2926080" cy="2514600"/>
          </a:xfrm>
        </p:spPr>
        <p:txBody>
          <a:bodyPr/>
          <a:lstStyle/>
          <a:p>
            <a:endParaRPr lang="en-US"/>
          </a:p>
        </p:txBody>
      </p:sp>
      <p:sp>
        <p:nvSpPr>
          <p:cNvPr id="19" name="Picture Placeholder 18">
            <a:extLst>
              <a:ext uri="{FF2B5EF4-FFF2-40B4-BE49-F238E27FC236}">
                <a16:creationId xmlns:a16="http://schemas.microsoft.com/office/drawing/2014/main" id="{18443E40-AFCC-004F-937A-829C9378C16A}"/>
              </a:ext>
            </a:extLst>
          </p:cNvPr>
          <p:cNvSpPr>
            <a:spLocks noGrp="1"/>
          </p:cNvSpPr>
          <p:nvPr>
            <p:ph type="pic" sz="quarter" idx="19"/>
          </p:nvPr>
        </p:nvSpPr>
        <p:spPr>
          <a:xfrm>
            <a:off x="8080712" y="406400"/>
            <a:ext cx="2926080" cy="2514600"/>
          </a:xfrm>
        </p:spPr>
        <p:txBody>
          <a:bodyPr/>
          <a:lstStyle/>
          <a:p>
            <a:endParaRPr lang="en-US"/>
          </a:p>
        </p:txBody>
      </p:sp>
    </p:spTree>
    <p:extLst>
      <p:ext uri="{BB962C8B-B14F-4D97-AF65-F5344CB8AC3E}">
        <p14:creationId xmlns:p14="http://schemas.microsoft.com/office/powerpoint/2010/main" val="247476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 pictur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F27998-D839-D047-97F2-FECBDBB3A9FD}"/>
              </a:ext>
            </a:extLst>
          </p:cNvPr>
          <p:cNvPicPr>
            <a:picLocks noChangeAspect="1"/>
          </p:cNvPicPr>
          <p:nvPr userDrawn="1"/>
        </p:nvPicPr>
        <p:blipFill rotWithShape="1">
          <a:blip r:embed="rId2">
            <a:alphaModFix amt="20000"/>
          </a:blip>
          <a:srcRect t="3256" r="8769" b="837"/>
          <a:stretch/>
        </p:blipFill>
        <p:spPr>
          <a:xfrm>
            <a:off x="5630329" y="-1"/>
            <a:ext cx="6561182" cy="6858001"/>
          </a:xfrm>
          <a:prstGeom prst="rect">
            <a:avLst/>
          </a:prstGeom>
        </p:spPr>
      </p:pic>
      <p:sp>
        <p:nvSpPr>
          <p:cNvPr id="4" name="Slide Number Placeholder 3">
            <a:extLst>
              <a:ext uri="{FF2B5EF4-FFF2-40B4-BE49-F238E27FC236}">
                <a16:creationId xmlns:a16="http://schemas.microsoft.com/office/drawing/2014/main" id="{F9D74CE8-A75C-3E4E-BBB3-102721AC8613}"/>
              </a:ext>
            </a:extLst>
          </p:cNvPr>
          <p:cNvSpPr>
            <a:spLocks noGrp="1"/>
          </p:cNvSpPr>
          <p:nvPr>
            <p:ph type="sldNum" sz="quarter" idx="12"/>
          </p:nvPr>
        </p:nvSpPr>
        <p:spPr/>
        <p:txBody>
          <a:bodyPr/>
          <a:lstStyle/>
          <a:p>
            <a:fld id="{9384FF6D-5FD2-A847-8599-D7B37E65F8CD}" type="slidenum">
              <a:rPr lang="en-US" smtClean="0"/>
              <a:pPr/>
              <a:t>‹#›</a:t>
            </a:fld>
            <a:r>
              <a:rPr lang="en-US"/>
              <a:t>  |  George Mason University</a:t>
            </a:r>
          </a:p>
        </p:txBody>
      </p:sp>
      <p:sp>
        <p:nvSpPr>
          <p:cNvPr id="5" name="Subtitle 2">
            <a:extLst>
              <a:ext uri="{FF2B5EF4-FFF2-40B4-BE49-F238E27FC236}">
                <a16:creationId xmlns:a16="http://schemas.microsoft.com/office/drawing/2014/main" id="{01A6D37C-C415-7E4A-A25E-50B49C4A4220}"/>
              </a:ext>
            </a:extLst>
          </p:cNvPr>
          <p:cNvSpPr>
            <a:spLocks noGrp="1"/>
          </p:cNvSpPr>
          <p:nvPr>
            <p:ph type="subTitle" idx="1"/>
          </p:nvPr>
        </p:nvSpPr>
        <p:spPr>
          <a:xfrm>
            <a:off x="838200" y="3122341"/>
            <a:ext cx="3490913" cy="418301"/>
          </a:xfrm>
        </p:spPr>
        <p:txBody>
          <a:bodyPr/>
          <a:lstStyle>
            <a:lvl1pPr marL="0" indent="0" algn="l">
              <a:buNone/>
              <a:defRPr sz="2400" b="1" i="0">
                <a:solidFill>
                  <a:srgbClr val="00909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sp>
        <p:nvSpPr>
          <p:cNvPr id="6" name="Text Placeholder 11">
            <a:extLst>
              <a:ext uri="{FF2B5EF4-FFF2-40B4-BE49-F238E27FC236}">
                <a16:creationId xmlns:a16="http://schemas.microsoft.com/office/drawing/2014/main" id="{0BF03BC3-2BF3-5B41-895B-9BF26315F80E}"/>
              </a:ext>
            </a:extLst>
          </p:cNvPr>
          <p:cNvSpPr>
            <a:spLocks noGrp="1"/>
          </p:cNvSpPr>
          <p:nvPr>
            <p:ph type="body" sz="quarter" idx="13"/>
          </p:nvPr>
        </p:nvSpPr>
        <p:spPr>
          <a:xfrm>
            <a:off x="838200" y="3677130"/>
            <a:ext cx="3490913" cy="1810231"/>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07A054A1-C1CE-0449-B1BE-461CEBC602DB}"/>
              </a:ext>
            </a:extLst>
          </p:cNvPr>
          <p:cNvSpPr>
            <a:spLocks noGrp="1"/>
          </p:cNvSpPr>
          <p:nvPr>
            <p:ph type="title"/>
          </p:nvPr>
        </p:nvSpPr>
        <p:spPr>
          <a:xfrm>
            <a:off x="838200" y="893135"/>
            <a:ext cx="3490913" cy="2092718"/>
          </a:xfrm>
        </p:spPr>
        <p:txBody>
          <a:bodyPr/>
          <a:lstStyle/>
          <a:p>
            <a:r>
              <a:rPr lang="en-US"/>
              <a:t>Click to edit</a:t>
            </a:r>
          </a:p>
        </p:txBody>
      </p:sp>
      <p:sp>
        <p:nvSpPr>
          <p:cNvPr id="8" name="Rectangle 7">
            <a:extLst>
              <a:ext uri="{FF2B5EF4-FFF2-40B4-BE49-F238E27FC236}">
                <a16:creationId xmlns:a16="http://schemas.microsoft.com/office/drawing/2014/main" id="{ED05DD46-506E-0F4F-A13C-87EDD68A37AA}"/>
              </a:ext>
            </a:extLst>
          </p:cNvPr>
          <p:cNvSpPr/>
          <p:nvPr userDrawn="1"/>
        </p:nvSpPr>
        <p:spPr>
          <a:xfrm>
            <a:off x="10833905" y="1243013"/>
            <a:ext cx="1358096" cy="42443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C7381FA-FB18-6643-80EC-E74FB71CFD2E}"/>
              </a:ext>
            </a:extLst>
          </p:cNvPr>
          <p:cNvPicPr>
            <a:picLocks noChangeAspect="1"/>
          </p:cNvPicPr>
          <p:nvPr userDrawn="1"/>
        </p:nvPicPr>
        <p:blipFill rotWithShape="1">
          <a:blip r:embed="rId3"/>
          <a:srcRect t="9143" r="43523" b="9143"/>
          <a:stretch/>
        </p:blipFill>
        <p:spPr>
          <a:xfrm>
            <a:off x="10833905" y="1243012"/>
            <a:ext cx="1357606" cy="4242816"/>
          </a:xfrm>
          <a:prstGeom prst="rect">
            <a:avLst/>
          </a:prstGeom>
        </p:spPr>
      </p:pic>
      <p:sp>
        <p:nvSpPr>
          <p:cNvPr id="14" name="Picture Placeholder 13">
            <a:extLst>
              <a:ext uri="{FF2B5EF4-FFF2-40B4-BE49-F238E27FC236}">
                <a16:creationId xmlns:a16="http://schemas.microsoft.com/office/drawing/2014/main" id="{0642C3A7-1068-F347-98F9-A8E1584AEDEA}"/>
              </a:ext>
            </a:extLst>
          </p:cNvPr>
          <p:cNvSpPr>
            <a:spLocks noGrp="1"/>
          </p:cNvSpPr>
          <p:nvPr>
            <p:ph type="pic" sz="quarter" idx="14"/>
          </p:nvPr>
        </p:nvSpPr>
        <p:spPr>
          <a:xfrm>
            <a:off x="7785100" y="1243012"/>
            <a:ext cx="3049588" cy="4242816"/>
          </a:xfrm>
        </p:spPr>
        <p:txBody>
          <a:bodyPr/>
          <a:lstStyle/>
          <a:p>
            <a:endParaRPr lang="en-US"/>
          </a:p>
        </p:txBody>
      </p:sp>
      <p:sp>
        <p:nvSpPr>
          <p:cNvPr id="16" name="Picture Placeholder 15">
            <a:extLst>
              <a:ext uri="{FF2B5EF4-FFF2-40B4-BE49-F238E27FC236}">
                <a16:creationId xmlns:a16="http://schemas.microsoft.com/office/drawing/2014/main" id="{AC013168-9D7E-ED43-A683-37C3EC6C1C1F}"/>
              </a:ext>
            </a:extLst>
          </p:cNvPr>
          <p:cNvSpPr>
            <a:spLocks noGrp="1"/>
          </p:cNvSpPr>
          <p:nvPr>
            <p:ph type="pic" sz="quarter" idx="15"/>
          </p:nvPr>
        </p:nvSpPr>
        <p:spPr>
          <a:xfrm>
            <a:off x="4742950" y="1243013"/>
            <a:ext cx="3049588" cy="2184398"/>
          </a:xfrm>
        </p:spPr>
        <p:txBody>
          <a:bodyPr/>
          <a:lstStyle/>
          <a:p>
            <a:endParaRPr lang="en-US"/>
          </a:p>
        </p:txBody>
      </p:sp>
      <p:sp>
        <p:nvSpPr>
          <p:cNvPr id="17" name="Picture Placeholder 15">
            <a:extLst>
              <a:ext uri="{FF2B5EF4-FFF2-40B4-BE49-F238E27FC236}">
                <a16:creationId xmlns:a16="http://schemas.microsoft.com/office/drawing/2014/main" id="{69447899-4A07-6D42-84E5-D0966E3F5DFC}"/>
              </a:ext>
            </a:extLst>
          </p:cNvPr>
          <p:cNvSpPr>
            <a:spLocks noGrp="1"/>
          </p:cNvSpPr>
          <p:nvPr>
            <p:ph type="pic" sz="quarter" idx="16"/>
          </p:nvPr>
        </p:nvSpPr>
        <p:spPr>
          <a:xfrm>
            <a:off x="4742950" y="3427410"/>
            <a:ext cx="3049588" cy="2059949"/>
          </a:xfrm>
        </p:spPr>
        <p:txBody>
          <a:bodyPr/>
          <a:lstStyle/>
          <a:p>
            <a:endParaRPr lang="en-US"/>
          </a:p>
        </p:txBody>
      </p:sp>
    </p:spTree>
    <p:extLst>
      <p:ext uri="{BB962C8B-B14F-4D97-AF65-F5344CB8AC3E}">
        <p14:creationId xmlns:p14="http://schemas.microsoft.com/office/powerpoint/2010/main" val="292852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with 1 p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9D252-E493-5940-82E6-BA0AF03586B9}"/>
              </a:ext>
            </a:extLst>
          </p:cNvPr>
          <p:cNvPicPr>
            <a:picLocks noChangeAspect="1"/>
          </p:cNvPicPr>
          <p:nvPr userDrawn="1"/>
        </p:nvPicPr>
        <p:blipFill rotWithShape="1">
          <a:blip r:embed="rId2">
            <a:alphaModFix amt="20000"/>
          </a:blip>
          <a:srcRect t="20550" b="2631"/>
          <a:stretch/>
        </p:blipFill>
        <p:spPr>
          <a:xfrm>
            <a:off x="1365249" y="0"/>
            <a:ext cx="8978901" cy="6858000"/>
          </a:xfrm>
          <a:prstGeom prst="rect">
            <a:avLst/>
          </a:prstGeom>
        </p:spPr>
      </p:pic>
      <p:sp>
        <p:nvSpPr>
          <p:cNvPr id="2" name="Title 1">
            <a:extLst>
              <a:ext uri="{FF2B5EF4-FFF2-40B4-BE49-F238E27FC236}">
                <a16:creationId xmlns:a16="http://schemas.microsoft.com/office/drawing/2014/main" id="{675F9810-D96A-6246-995B-8B1B7E2E8D68}"/>
              </a:ext>
            </a:extLst>
          </p:cNvPr>
          <p:cNvSpPr>
            <a:spLocks noGrp="1"/>
          </p:cNvSpPr>
          <p:nvPr>
            <p:ph type="title"/>
          </p:nvPr>
        </p:nvSpPr>
        <p:spPr>
          <a:xfrm>
            <a:off x="6795889" y="1798995"/>
            <a:ext cx="4824612" cy="1325563"/>
          </a:xfrm>
        </p:spPr>
        <p:txBody>
          <a:bodyPr/>
          <a:lstStyle/>
          <a:p>
            <a:r>
              <a:rPr lang="en-US"/>
              <a:t>Click to edit</a:t>
            </a:r>
          </a:p>
        </p:txBody>
      </p:sp>
      <p:sp>
        <p:nvSpPr>
          <p:cNvPr id="3" name="Content Placeholder 2">
            <a:extLst>
              <a:ext uri="{FF2B5EF4-FFF2-40B4-BE49-F238E27FC236}">
                <a16:creationId xmlns:a16="http://schemas.microsoft.com/office/drawing/2014/main" id="{2F2BA6F3-2EEB-9149-9441-572C950CB1A8}"/>
              </a:ext>
            </a:extLst>
          </p:cNvPr>
          <p:cNvSpPr>
            <a:spLocks noGrp="1"/>
          </p:cNvSpPr>
          <p:nvPr>
            <p:ph idx="1"/>
          </p:nvPr>
        </p:nvSpPr>
        <p:spPr>
          <a:xfrm>
            <a:off x="6795888" y="3927833"/>
            <a:ext cx="4913511" cy="1342667"/>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D3F16631-C37C-A84D-8D6A-FFBF47895C24}"/>
              </a:ext>
            </a:extLst>
          </p:cNvPr>
          <p:cNvSpPr>
            <a:spLocks noGrp="1"/>
          </p:cNvSpPr>
          <p:nvPr>
            <p:ph type="sldNum" sz="quarter" idx="12"/>
          </p:nvPr>
        </p:nvSpPr>
        <p:spPr/>
        <p:txBody>
          <a:bodyPr/>
          <a:lstStyle/>
          <a:p>
            <a:fld id="{9384FF6D-5FD2-A847-8599-D7B37E65F8CD}" type="slidenum">
              <a:rPr lang="en-US" smtClean="0"/>
              <a:pPr/>
              <a:t>‹#›</a:t>
            </a:fld>
            <a:r>
              <a:rPr lang="en-US"/>
              <a:t>  |  George Mason University</a:t>
            </a:r>
          </a:p>
        </p:txBody>
      </p:sp>
      <p:sp>
        <p:nvSpPr>
          <p:cNvPr id="8" name="Content Placeholder 7">
            <a:extLst>
              <a:ext uri="{FF2B5EF4-FFF2-40B4-BE49-F238E27FC236}">
                <a16:creationId xmlns:a16="http://schemas.microsoft.com/office/drawing/2014/main" id="{9AEF05CB-F316-934E-B86D-9CFE46F4AC4E}"/>
              </a:ext>
            </a:extLst>
          </p:cNvPr>
          <p:cNvSpPr>
            <a:spLocks noGrp="1"/>
          </p:cNvSpPr>
          <p:nvPr>
            <p:ph sz="quarter" idx="13"/>
          </p:nvPr>
        </p:nvSpPr>
        <p:spPr>
          <a:xfrm>
            <a:off x="6795889" y="3215839"/>
            <a:ext cx="4824612" cy="620712"/>
          </a:xfrm>
        </p:spPr>
        <p:txBody>
          <a:bodyPr/>
          <a:lstStyle>
            <a:lvl1pPr marL="0" indent="0">
              <a:buNone/>
              <a:defRPr b="1" i="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a:t>
            </a:r>
          </a:p>
        </p:txBody>
      </p:sp>
      <p:sp>
        <p:nvSpPr>
          <p:cNvPr id="10" name="Picture Placeholder 9">
            <a:extLst>
              <a:ext uri="{FF2B5EF4-FFF2-40B4-BE49-F238E27FC236}">
                <a16:creationId xmlns:a16="http://schemas.microsoft.com/office/drawing/2014/main" id="{033357E7-4D1E-9F46-817D-A66791E9790C}"/>
              </a:ext>
            </a:extLst>
          </p:cNvPr>
          <p:cNvSpPr>
            <a:spLocks noGrp="1"/>
          </p:cNvSpPr>
          <p:nvPr>
            <p:ph type="pic" sz="quarter" idx="14"/>
          </p:nvPr>
        </p:nvSpPr>
        <p:spPr>
          <a:xfrm>
            <a:off x="0" y="1162050"/>
            <a:ext cx="6388100" cy="4108450"/>
          </a:xfrm>
        </p:spPr>
        <p:txBody>
          <a:bodyPr/>
          <a:lstStyle/>
          <a:p>
            <a:endParaRPr lang="en-US"/>
          </a:p>
        </p:txBody>
      </p:sp>
      <p:pic>
        <p:nvPicPr>
          <p:cNvPr id="9" name="Picture 8">
            <a:extLst>
              <a:ext uri="{FF2B5EF4-FFF2-40B4-BE49-F238E27FC236}">
                <a16:creationId xmlns:a16="http://schemas.microsoft.com/office/drawing/2014/main" id="{B5D34DC7-9D7B-DB49-9B82-20399919CC22}"/>
              </a:ext>
            </a:extLst>
          </p:cNvPr>
          <p:cNvPicPr>
            <a:picLocks noChangeAspect="1"/>
          </p:cNvPicPr>
          <p:nvPr userDrawn="1"/>
        </p:nvPicPr>
        <p:blipFill>
          <a:blip r:embed="rId3"/>
          <a:stretch>
            <a:fillRect/>
          </a:stretch>
        </p:blipFill>
        <p:spPr>
          <a:xfrm>
            <a:off x="-6351" y="0"/>
            <a:ext cx="1371600" cy="6858000"/>
          </a:xfrm>
          <a:prstGeom prst="rect">
            <a:avLst/>
          </a:prstGeom>
        </p:spPr>
      </p:pic>
    </p:spTree>
    <p:extLst>
      <p:ext uri="{BB962C8B-B14F-4D97-AF65-F5344CB8AC3E}">
        <p14:creationId xmlns:p14="http://schemas.microsoft.com/office/powerpoint/2010/main" val="173690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C6BC4-E0CB-DB4E-AE6C-D3E834B48F70}"/>
              </a:ext>
            </a:extLst>
          </p:cNvPr>
          <p:cNvSpPr>
            <a:spLocks noGrp="1"/>
          </p:cNvSpPr>
          <p:nvPr>
            <p:ph type="title"/>
          </p:nvPr>
        </p:nvSpPr>
        <p:spPr>
          <a:xfrm>
            <a:off x="838200" y="0"/>
            <a:ext cx="10515600" cy="13255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6A2236F-F4D5-BB46-9A26-0C28620F26A8}"/>
              </a:ext>
            </a:extLst>
          </p:cNvPr>
          <p:cNvSpPr>
            <a:spLocks noGrp="1"/>
          </p:cNvSpPr>
          <p:nvPr>
            <p:ph type="body" idx="1"/>
          </p:nvPr>
        </p:nvSpPr>
        <p:spPr>
          <a:xfrm>
            <a:off x="838200" y="1799303"/>
            <a:ext cx="10515600" cy="43776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0656C8-2137-CD40-95D9-6B811B3A7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9384FF6D-5FD2-A847-8599-D7B37E65F8CD}" type="slidenum">
              <a:rPr lang="en-US" smtClean="0"/>
              <a:pPr/>
              <a:t>‹#›</a:t>
            </a:fld>
            <a:r>
              <a:rPr lang="en-US"/>
              <a:t>  |  George Mason University</a:t>
            </a:r>
          </a:p>
        </p:txBody>
      </p:sp>
    </p:spTree>
    <p:extLst>
      <p:ext uri="{BB962C8B-B14F-4D97-AF65-F5344CB8AC3E}">
        <p14:creationId xmlns:p14="http://schemas.microsoft.com/office/powerpoint/2010/main" val="1740110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72" r:id="rId4"/>
    <p:sldLayoutId id="2147483673" r:id="rId5"/>
    <p:sldLayoutId id="2147483667" r:id="rId6"/>
    <p:sldLayoutId id="2147483664" r:id="rId7"/>
    <p:sldLayoutId id="2147483674" r:id="rId8"/>
    <p:sldLayoutId id="2147483676" r:id="rId9"/>
    <p:sldLayoutId id="2147483663" r:id="rId10"/>
    <p:sldLayoutId id="2147483679" r:id="rId11"/>
    <p:sldLayoutId id="2147483680" r:id="rId12"/>
    <p:sldLayoutId id="2147483681" r:id="rId13"/>
    <p:sldLayoutId id="2147483682" r:id="rId14"/>
    <p:sldLayoutId id="2147483683" r:id="rId15"/>
    <p:sldLayoutId id="2147483684" r:id="rId16"/>
  </p:sldLayoutIdLst>
  <p:hf hdr="0" ftr="0" dt="0"/>
  <p:txStyles>
    <p:titleStyle>
      <a:lvl1pPr algn="l" defTabSz="914400" rtl="0" eaLnBrk="1" latinLnBrk="0" hangingPunct="1">
        <a:lnSpc>
          <a:spcPct val="90000"/>
        </a:lnSpc>
        <a:spcBef>
          <a:spcPct val="0"/>
        </a:spcBef>
        <a:buNone/>
        <a:defRPr sz="4400" b="1" i="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1E9624-7E87-B38E-2687-8864AE7ABE10}"/>
              </a:ext>
            </a:extLst>
          </p:cNvPr>
          <p:cNvSpPr>
            <a:spLocks noGrp="1"/>
          </p:cNvSpPr>
          <p:nvPr>
            <p:ph type="sldNum" sz="quarter" idx="12"/>
          </p:nvPr>
        </p:nvSpPr>
        <p:spPr/>
        <p:txBody>
          <a:bodyPr/>
          <a:lstStyle/>
          <a:p>
            <a:fld id="{9384FF6D-5FD2-A847-8599-D7B37E65F8CD}" type="slidenum">
              <a:rPr lang="en-US" dirty="0" smtClean="0"/>
              <a:pPr/>
              <a:t>1</a:t>
            </a:fld>
            <a:r>
              <a:rPr lang="en-US"/>
              <a:t>  |  George Mason University</a:t>
            </a:r>
          </a:p>
        </p:txBody>
      </p:sp>
      <p:sp>
        <p:nvSpPr>
          <p:cNvPr id="2" name="Title 1">
            <a:extLst>
              <a:ext uri="{FF2B5EF4-FFF2-40B4-BE49-F238E27FC236}">
                <a16:creationId xmlns:a16="http://schemas.microsoft.com/office/drawing/2014/main" id="{E9300870-B45A-6E46-E241-D1DF0C1E8CF7}"/>
              </a:ext>
            </a:extLst>
          </p:cNvPr>
          <p:cNvSpPr>
            <a:spLocks noGrp="1"/>
          </p:cNvSpPr>
          <p:nvPr>
            <p:ph type="title"/>
          </p:nvPr>
        </p:nvSpPr>
        <p:spPr>
          <a:xfrm>
            <a:off x="217048" y="3428309"/>
            <a:ext cx="5876651" cy="920324"/>
          </a:xfrm>
        </p:spPr>
        <p:txBody>
          <a:bodyPr>
            <a:noAutofit/>
          </a:bodyPr>
          <a:lstStyle/>
          <a:p>
            <a:pPr algn="ctr"/>
            <a:r>
              <a:rPr lang="en-US" sz="3200" dirty="0">
                <a:latin typeface="Calibri"/>
                <a:cs typeface="Calibri"/>
              </a:rPr>
              <a:t>The Educational Research Alliance of Northern Virginia</a:t>
            </a:r>
            <a:br>
              <a:rPr lang="en-US" sz="3200" dirty="0">
                <a:latin typeface="Calibri"/>
                <a:cs typeface="Calibri"/>
              </a:rPr>
            </a:br>
            <a:r>
              <a:rPr lang="en-US" sz="3200" dirty="0">
                <a:latin typeface="Calibri"/>
                <a:cs typeface="Calibri"/>
              </a:rPr>
              <a:t>at George Mason University</a:t>
            </a:r>
            <a:br>
              <a:rPr lang="en-US" sz="3200" dirty="0">
                <a:latin typeface="Calibri"/>
                <a:cs typeface="Calibri"/>
              </a:rPr>
            </a:br>
            <a:br>
              <a:rPr lang="en-US" sz="3200" dirty="0">
                <a:latin typeface="Calibri"/>
                <a:cs typeface="Calibri"/>
              </a:rPr>
            </a:br>
            <a:r>
              <a:rPr lang="en-US" sz="3200" i="1" dirty="0">
                <a:latin typeface="Calibri"/>
                <a:cs typeface="Calibri"/>
              </a:rPr>
              <a:t>Chronic Absenteeism</a:t>
            </a:r>
            <a:br>
              <a:rPr lang="en-US" sz="3200" i="1" dirty="0">
                <a:latin typeface="Calibri"/>
                <a:cs typeface="Calibri"/>
              </a:rPr>
            </a:br>
            <a:r>
              <a:rPr lang="en-US" sz="3200" i="1" dirty="0">
                <a:latin typeface="Calibri"/>
                <a:cs typeface="Calibri"/>
              </a:rPr>
              <a:t>Panel &amp; Discussion</a:t>
            </a:r>
          </a:p>
        </p:txBody>
      </p:sp>
      <p:pic>
        <p:nvPicPr>
          <p:cNvPr id="8" name="Picture Placeholder 7" descr="An elephant in a living room&#10;&#10;Description automatically generated">
            <a:extLst>
              <a:ext uri="{FF2B5EF4-FFF2-40B4-BE49-F238E27FC236}">
                <a16:creationId xmlns:a16="http://schemas.microsoft.com/office/drawing/2014/main" id="{3473E517-9835-927D-8F7B-CEA15D105D8D}"/>
              </a:ext>
            </a:extLst>
          </p:cNvPr>
          <p:cNvPicPr>
            <a:picLocks noGrp="1" noChangeAspect="1"/>
          </p:cNvPicPr>
          <p:nvPr>
            <p:ph type="pic" sz="quarter" idx="14"/>
          </p:nvPr>
        </p:nvPicPr>
        <p:blipFill>
          <a:blip r:embed="rId3"/>
          <a:srcRect t="243" b="243"/>
          <a:stretch/>
        </p:blipFill>
        <p:spPr>
          <a:xfrm>
            <a:off x="6093700" y="-2103"/>
            <a:ext cx="6902388" cy="6860825"/>
          </a:xfrm>
        </p:spPr>
      </p:pic>
      <p:sp>
        <p:nvSpPr>
          <p:cNvPr id="3" name="Title 1">
            <a:extLst>
              <a:ext uri="{FF2B5EF4-FFF2-40B4-BE49-F238E27FC236}">
                <a16:creationId xmlns:a16="http://schemas.microsoft.com/office/drawing/2014/main" id="{9C67D066-2239-E66F-4516-F7C25F642B0D}"/>
              </a:ext>
            </a:extLst>
          </p:cNvPr>
          <p:cNvSpPr txBox="1">
            <a:spLocks/>
          </p:cNvSpPr>
          <p:nvPr/>
        </p:nvSpPr>
        <p:spPr>
          <a:xfrm>
            <a:off x="217049" y="5040226"/>
            <a:ext cx="5876651" cy="92032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b="1" i="0" kern="1200">
                <a:solidFill>
                  <a:schemeClr val="tx2"/>
                </a:solidFill>
                <a:latin typeface="+mj-lt"/>
                <a:ea typeface="+mj-ea"/>
                <a:cs typeface="+mj-cs"/>
              </a:defRPr>
            </a:lvl1pPr>
          </a:lstStyle>
          <a:p>
            <a:pPr algn="ctr"/>
            <a:br>
              <a:rPr lang="en-US" sz="2400" dirty="0">
                <a:latin typeface="Calibri"/>
                <a:cs typeface="Calibri"/>
              </a:rPr>
            </a:br>
            <a:br>
              <a:rPr lang="en-US" sz="2400" dirty="0">
                <a:latin typeface="Calibri"/>
                <a:cs typeface="Calibri"/>
              </a:rPr>
            </a:br>
            <a:r>
              <a:rPr lang="en-US" sz="2400" dirty="0">
                <a:latin typeface="Calibri"/>
                <a:cs typeface="Calibri"/>
              </a:rPr>
              <a:t>January 29, 2024</a:t>
            </a:r>
          </a:p>
        </p:txBody>
      </p:sp>
    </p:spTree>
    <p:extLst>
      <p:ext uri="{BB962C8B-B14F-4D97-AF65-F5344CB8AC3E}">
        <p14:creationId xmlns:p14="http://schemas.microsoft.com/office/powerpoint/2010/main" val="205077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5"/>
          <p:cNvPicPr preferRelativeResize="0"/>
          <p:nvPr/>
        </p:nvPicPr>
        <p:blipFill rotWithShape="1">
          <a:blip r:embed="rId3">
            <a:alphaModFix/>
          </a:blip>
          <a:srcRect/>
          <a:stretch/>
        </p:blipFill>
        <p:spPr>
          <a:xfrm>
            <a:off x="3589315" y="1622506"/>
            <a:ext cx="5582752" cy="4537223"/>
          </a:xfrm>
          <a:prstGeom prst="rect">
            <a:avLst/>
          </a:prstGeom>
          <a:noFill/>
          <a:ln>
            <a:noFill/>
          </a:ln>
        </p:spPr>
      </p:pic>
      <p:sp>
        <p:nvSpPr>
          <p:cNvPr id="206" name="Google Shape;206;p35"/>
          <p:cNvSpPr/>
          <p:nvPr/>
        </p:nvSpPr>
        <p:spPr>
          <a:xfrm>
            <a:off x="562283" y="1828799"/>
            <a:ext cx="2618800" cy="1359600"/>
          </a:xfrm>
          <a:prstGeom prst="wedgeRoundRectCallout">
            <a:avLst>
              <a:gd name="adj1" fmla="val 70318"/>
              <a:gd name="adj2" fmla="val 31610"/>
              <a:gd name="adj3" fmla="val 16667"/>
            </a:avLst>
          </a:prstGeom>
          <a:solidFill>
            <a:srgbClr val="DDEEF7"/>
          </a:solidFill>
          <a:ln>
            <a:noFill/>
          </a:ln>
        </p:spPr>
        <p:txBody>
          <a:bodyPr spcFirstLastPara="1" wrap="square" lIns="91433" tIns="45700" rIns="91433" bIns="45700" anchor="ctr" anchorCtr="0">
            <a:noAutofit/>
          </a:bodyPr>
          <a:lstStyle/>
          <a:p>
            <a:pPr marL="186262" indent="-84665">
              <a:buClr>
                <a:srgbClr val="000000"/>
              </a:buClr>
              <a:buSzPts val="800"/>
              <a:buFont typeface="Arial"/>
              <a:buChar char="•"/>
            </a:pPr>
            <a:r>
              <a:rPr lang="en" sz="1467" i="1">
                <a:solidFill>
                  <a:srgbClr val="000000"/>
                </a:solidFill>
                <a:latin typeface="Calibri"/>
                <a:ea typeface="Calibri"/>
                <a:cs typeface="Calibri"/>
                <a:sym typeface="Calibri"/>
              </a:rPr>
              <a:t>Restorative check-ins </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Access to health care &amp; mental health supports</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Trauma-informed practice </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Staff self-care</a:t>
            </a:r>
            <a:endParaRPr sz="1467">
              <a:solidFill>
                <a:srgbClr val="000000"/>
              </a:solidFill>
              <a:latin typeface="Arial"/>
              <a:ea typeface="Arial"/>
              <a:cs typeface="Arial"/>
              <a:sym typeface="Arial"/>
            </a:endParaRPr>
          </a:p>
        </p:txBody>
      </p:sp>
      <p:sp>
        <p:nvSpPr>
          <p:cNvPr id="207" name="Google Shape;207;p35"/>
          <p:cNvSpPr/>
          <p:nvPr/>
        </p:nvSpPr>
        <p:spPr>
          <a:xfrm>
            <a:off x="613611" y="4391519"/>
            <a:ext cx="2827600" cy="1551600"/>
          </a:xfrm>
          <a:prstGeom prst="wedgeRoundRectCallout">
            <a:avLst>
              <a:gd name="adj1" fmla="val 72818"/>
              <a:gd name="adj2" fmla="val 27377"/>
              <a:gd name="adj3" fmla="val 16667"/>
            </a:avLst>
          </a:prstGeom>
          <a:solidFill>
            <a:srgbClr val="DDEEF7"/>
          </a:solidFill>
          <a:ln>
            <a:noFill/>
          </a:ln>
        </p:spPr>
        <p:txBody>
          <a:bodyPr spcFirstLastPara="1" wrap="square" lIns="91433" tIns="45700" rIns="91433" bIns="45700" anchor="ctr" anchorCtr="0">
            <a:noAutofit/>
          </a:bodyPr>
          <a:lstStyle/>
          <a:p>
            <a:pPr marL="186262" indent="-84665">
              <a:buClr>
                <a:srgbClr val="000000"/>
              </a:buClr>
              <a:buSzPts val="800"/>
              <a:buFont typeface="Arial"/>
              <a:buChar char="•"/>
            </a:pPr>
            <a:r>
              <a:rPr lang="en" sz="1467" i="1">
                <a:solidFill>
                  <a:srgbClr val="000000"/>
                </a:solidFill>
                <a:latin typeface="Calibri"/>
                <a:ea typeface="Calibri"/>
                <a:cs typeface="Calibri"/>
                <a:sym typeface="Calibri"/>
              </a:rPr>
              <a:t>Access to tech &amp; internet</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Learning supports</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Project-based learning </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Credit recovery opportunities </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Internships/community service</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Alternative scheduling options</a:t>
            </a:r>
            <a:endParaRPr sz="1467">
              <a:solidFill>
                <a:srgbClr val="000000"/>
              </a:solidFill>
              <a:latin typeface="Arial"/>
              <a:ea typeface="Arial"/>
              <a:cs typeface="Arial"/>
              <a:sym typeface="Arial"/>
            </a:endParaRPr>
          </a:p>
        </p:txBody>
      </p:sp>
      <p:sp>
        <p:nvSpPr>
          <p:cNvPr id="208" name="Google Shape;208;p35"/>
          <p:cNvSpPr/>
          <p:nvPr/>
        </p:nvSpPr>
        <p:spPr>
          <a:xfrm flipH="1">
            <a:off x="8460096" y="2189740"/>
            <a:ext cx="3006000" cy="1167200"/>
          </a:xfrm>
          <a:prstGeom prst="wedgeRoundRectCallout">
            <a:avLst>
              <a:gd name="adj1" fmla="val 68860"/>
              <a:gd name="adj2" fmla="val -32349"/>
              <a:gd name="adj3" fmla="val 16667"/>
            </a:avLst>
          </a:prstGeom>
          <a:solidFill>
            <a:srgbClr val="DDEEF7"/>
          </a:solidFill>
          <a:ln>
            <a:noFill/>
          </a:ln>
        </p:spPr>
        <p:txBody>
          <a:bodyPr spcFirstLastPara="1" wrap="square" lIns="91433" tIns="45700" rIns="91433" bIns="45700" anchor="ctr" anchorCtr="0">
            <a:noAutofit/>
          </a:bodyPr>
          <a:lstStyle/>
          <a:p>
            <a:pPr marL="186262" indent="-84665">
              <a:buClr>
                <a:srgbClr val="000000"/>
              </a:buClr>
              <a:buSzPts val="800"/>
              <a:buFont typeface="Arial"/>
              <a:buChar char="•"/>
            </a:pPr>
            <a:r>
              <a:rPr lang="en" sz="1467" i="1">
                <a:solidFill>
                  <a:srgbClr val="000000"/>
                </a:solidFill>
                <a:latin typeface="Calibri"/>
                <a:ea typeface="Calibri"/>
                <a:cs typeface="Calibri"/>
                <a:sym typeface="Calibri"/>
              </a:rPr>
              <a:t>Healthy learning environments</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Welcoming, safe school climate </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Access to food &amp; other basic needs</a:t>
            </a:r>
            <a:endParaRPr sz="1467">
              <a:solidFill>
                <a:srgbClr val="000000"/>
              </a:solidFill>
              <a:latin typeface="Arial"/>
              <a:ea typeface="Arial"/>
              <a:cs typeface="Arial"/>
              <a:sym typeface="Arial"/>
            </a:endParaRPr>
          </a:p>
        </p:txBody>
      </p:sp>
      <p:sp>
        <p:nvSpPr>
          <p:cNvPr id="209" name="Google Shape;209;p35"/>
          <p:cNvSpPr/>
          <p:nvPr/>
        </p:nvSpPr>
        <p:spPr>
          <a:xfrm>
            <a:off x="9220196" y="4415591"/>
            <a:ext cx="2450400" cy="1515600"/>
          </a:xfrm>
          <a:prstGeom prst="wedgeRoundRectCallout">
            <a:avLst>
              <a:gd name="adj1" fmla="val -72807"/>
              <a:gd name="adj2" fmla="val -37926"/>
              <a:gd name="adj3" fmla="val 16667"/>
            </a:avLst>
          </a:prstGeom>
          <a:solidFill>
            <a:srgbClr val="DDEEF7"/>
          </a:solidFill>
          <a:ln>
            <a:noFill/>
          </a:ln>
        </p:spPr>
        <p:txBody>
          <a:bodyPr spcFirstLastPara="1" wrap="square" lIns="91433" tIns="45700" rIns="91433" bIns="45700" anchor="ctr" anchorCtr="0">
            <a:noAutofit/>
          </a:bodyPr>
          <a:lstStyle/>
          <a:p>
            <a:pPr marL="186262" indent="-84665">
              <a:buClr>
                <a:srgbClr val="000000"/>
              </a:buClr>
              <a:buSzPts val="800"/>
              <a:buFont typeface="Arial"/>
              <a:buChar char="•"/>
            </a:pPr>
            <a:r>
              <a:rPr lang="en" sz="1467" i="1">
                <a:solidFill>
                  <a:srgbClr val="000000"/>
                </a:solidFill>
                <a:latin typeface="Calibri"/>
                <a:ea typeface="Calibri"/>
                <a:cs typeface="Calibri"/>
                <a:sym typeface="Calibri"/>
              </a:rPr>
              <a:t>Active student &amp; family engagement</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Advisories/meetings to build community</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Enrichment &amp; clubs</a:t>
            </a:r>
            <a:endParaRPr sz="1467">
              <a:solidFill>
                <a:srgbClr val="000000"/>
              </a:solidFill>
              <a:latin typeface="Arial"/>
              <a:ea typeface="Arial"/>
              <a:cs typeface="Arial"/>
              <a:sym typeface="Arial"/>
            </a:endParaRPr>
          </a:p>
          <a:p>
            <a:pPr marL="186262" indent="-84665">
              <a:buClr>
                <a:srgbClr val="000000"/>
              </a:buClr>
              <a:buSzPts val="800"/>
              <a:buFont typeface="Arial"/>
              <a:buChar char="•"/>
            </a:pPr>
            <a:r>
              <a:rPr lang="en" sz="1467" i="1">
                <a:solidFill>
                  <a:srgbClr val="000000"/>
                </a:solidFill>
                <a:latin typeface="Calibri"/>
                <a:ea typeface="Calibri"/>
                <a:cs typeface="Calibri"/>
                <a:sym typeface="Calibri"/>
              </a:rPr>
              <a:t>Positive peer connections </a:t>
            </a:r>
            <a:endParaRPr sz="1467">
              <a:solidFill>
                <a:srgbClr val="000000"/>
              </a:solidFill>
              <a:latin typeface="Arial"/>
              <a:ea typeface="Arial"/>
              <a:cs typeface="Arial"/>
              <a:sym typeface="Arial"/>
            </a:endParaRPr>
          </a:p>
        </p:txBody>
      </p:sp>
      <p:sp>
        <p:nvSpPr>
          <p:cNvPr id="210" name="Google Shape;210;p35"/>
          <p:cNvSpPr txBox="1"/>
          <p:nvPr/>
        </p:nvSpPr>
        <p:spPr>
          <a:xfrm>
            <a:off x="613600" y="335034"/>
            <a:ext cx="8790800" cy="810503"/>
          </a:xfrm>
          <a:prstGeom prst="rect">
            <a:avLst/>
          </a:prstGeom>
          <a:noFill/>
          <a:ln>
            <a:noFill/>
          </a:ln>
        </p:spPr>
        <p:txBody>
          <a:bodyPr spcFirstLastPara="1" wrap="square" lIns="91433" tIns="45700" rIns="91433" bIns="45700" anchor="t" anchorCtr="0">
            <a:spAutoFit/>
          </a:bodyPr>
          <a:lstStyle/>
          <a:p>
            <a:pPr>
              <a:buClr>
                <a:srgbClr val="1B637A"/>
              </a:buClr>
              <a:buSzPts val="1400"/>
            </a:pPr>
            <a:r>
              <a:rPr lang="en" sz="2400" b="1">
                <a:solidFill>
                  <a:srgbClr val="1B6279"/>
                </a:solidFill>
                <a:latin typeface="Rockwell"/>
                <a:ea typeface="Rockwell"/>
                <a:cs typeface="Rockwell"/>
                <a:sym typeface="Rockwell"/>
              </a:rPr>
              <a:t>Foundational Supports: Positive Conditions for Learning</a:t>
            </a:r>
            <a:endParaRPr sz="1600">
              <a:solidFill>
                <a:srgbClr val="000000"/>
              </a:solidFill>
              <a:latin typeface="Arial"/>
              <a:ea typeface="Arial"/>
              <a:cs typeface="Arial"/>
              <a:sym typeface="Arial"/>
            </a:endParaRPr>
          </a:p>
          <a:p>
            <a:pPr algn="ctr">
              <a:buClr>
                <a:srgbClr val="1B637A"/>
              </a:buClr>
              <a:buSzPts val="1400"/>
            </a:pPr>
            <a:endParaRPr sz="2267">
              <a:solidFill>
                <a:srgbClr val="000000"/>
              </a:solidFill>
              <a:latin typeface="Arial"/>
              <a:ea typeface="Arial"/>
              <a:cs typeface="Arial"/>
              <a:sym typeface="Arial"/>
            </a:endParaRPr>
          </a:p>
        </p:txBody>
      </p:sp>
      <p:pic>
        <p:nvPicPr>
          <p:cNvPr id="211" name="Google Shape;211;p35"/>
          <p:cNvPicPr preferRelativeResize="0"/>
          <p:nvPr/>
        </p:nvPicPr>
        <p:blipFill rotWithShape="1">
          <a:blip r:embed="rId4">
            <a:alphaModFix/>
          </a:blip>
          <a:srcRect/>
          <a:stretch/>
        </p:blipFill>
        <p:spPr>
          <a:xfrm>
            <a:off x="9564625" y="237744"/>
            <a:ext cx="2258569" cy="1376507"/>
          </a:xfrm>
          <a:prstGeom prst="rect">
            <a:avLst/>
          </a:prstGeom>
          <a:noFill/>
          <a:ln>
            <a:noFill/>
          </a:ln>
        </p:spPr>
      </p:pic>
      <p:sp>
        <p:nvSpPr>
          <p:cNvPr id="212" name="Google Shape;212;p35"/>
          <p:cNvSpPr txBox="1">
            <a:spLocks noGrp="1"/>
          </p:cNvSpPr>
          <p:nvPr>
            <p:ph type="sldNum" idx="12"/>
          </p:nvPr>
        </p:nvSpPr>
        <p:spPr>
          <a:xfrm>
            <a:off x="11409045" y="6333135"/>
            <a:ext cx="731600" cy="266676"/>
          </a:xfrm>
          <a:prstGeom prst="rect">
            <a:avLst/>
          </a:prstGeom>
        </p:spPr>
        <p:txBody>
          <a:bodyPr spcFirstLastPara="1" vert="horz" wrap="square" lIns="0" tIns="0" rIns="0" bIns="0" rtlCol="0" anchor="t" anchorCtr="0">
            <a:spAutoFit/>
          </a:bodyPr>
          <a:lstStyle/>
          <a:p>
            <a:pPr marL="16933"/>
            <a:fld id="{00000000-1234-1234-1234-123412341234}" type="slidenum">
              <a:rPr lang="en"/>
              <a:pPr marL="16933"/>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a:spLocks noGrp="1"/>
          </p:cNvSpPr>
          <p:nvPr>
            <p:ph type="title"/>
          </p:nvPr>
        </p:nvSpPr>
        <p:spPr>
          <a:xfrm>
            <a:off x="838200" y="1281573"/>
            <a:ext cx="10515600" cy="732454"/>
          </a:xfrm>
          <a:prstGeom prst="rect">
            <a:avLst/>
          </a:prstGeom>
        </p:spPr>
        <p:txBody>
          <a:bodyPr spcFirstLastPara="1" vert="horz" wrap="square" lIns="121900" tIns="60933" rIns="121900" bIns="60933" rtlCol="0" anchor="ctr" anchorCtr="0">
            <a:spAutoFit/>
          </a:bodyPr>
          <a:lstStyle/>
          <a:p>
            <a:r>
              <a:rPr lang="en" dirty="0">
                <a:solidFill>
                  <a:srgbClr val="002060"/>
                </a:solidFill>
              </a:rPr>
              <a:t>Addressing health-related absences</a:t>
            </a:r>
            <a:endParaRPr dirty="0">
              <a:solidFill>
                <a:srgbClr val="002060"/>
              </a:solidFill>
            </a:endParaRPr>
          </a:p>
        </p:txBody>
      </p:sp>
      <p:sp>
        <p:nvSpPr>
          <p:cNvPr id="218" name="Google Shape;218;p36"/>
          <p:cNvSpPr txBox="1">
            <a:spLocks noGrp="1"/>
          </p:cNvSpPr>
          <p:nvPr>
            <p:ph type="body" idx="1"/>
          </p:nvPr>
        </p:nvSpPr>
        <p:spPr>
          <a:xfrm>
            <a:off x="838200" y="2265334"/>
            <a:ext cx="10515600" cy="5721512"/>
          </a:xfrm>
          <a:prstGeom prst="rect">
            <a:avLst/>
          </a:prstGeom>
        </p:spPr>
        <p:txBody>
          <a:bodyPr spcFirstLastPara="1" vert="horz" wrap="square" lIns="121900" tIns="60933" rIns="121900" bIns="60933" rtlCol="0" anchor="t" anchorCtr="0">
            <a:spAutoFit/>
          </a:bodyPr>
          <a:lstStyle/>
          <a:p>
            <a:pPr indent="-457189">
              <a:buClr>
                <a:srgbClr val="212121"/>
              </a:buClr>
              <a:buFont typeface="Calibri"/>
              <a:buChar char="●"/>
            </a:pPr>
            <a:r>
              <a:rPr lang="en" dirty="0">
                <a:solidFill>
                  <a:srgbClr val="212121"/>
                </a:solidFill>
                <a:ea typeface="Calibri"/>
                <a:cs typeface="Calibri"/>
                <a:sym typeface="Calibri"/>
              </a:rPr>
              <a:t>Primary driver of absences</a:t>
            </a:r>
            <a:endParaRPr dirty="0">
              <a:solidFill>
                <a:srgbClr val="212121"/>
              </a:solidFill>
              <a:ea typeface="Calibri"/>
              <a:cs typeface="Calibri"/>
              <a:sym typeface="Calibri"/>
            </a:endParaRPr>
          </a:p>
          <a:p>
            <a:pPr indent="-457189">
              <a:spcBef>
                <a:spcPts val="0"/>
              </a:spcBef>
              <a:buClr>
                <a:srgbClr val="212121"/>
              </a:buClr>
              <a:buFont typeface="Calibri"/>
              <a:buChar char="●"/>
            </a:pPr>
            <a:r>
              <a:rPr lang="en" dirty="0">
                <a:solidFill>
                  <a:srgbClr val="212121"/>
                </a:solidFill>
                <a:ea typeface="Calibri"/>
                <a:cs typeface="Calibri"/>
                <a:sym typeface="Calibri"/>
              </a:rPr>
              <a:t>Role of prevention</a:t>
            </a:r>
            <a:endParaRPr dirty="0">
              <a:solidFill>
                <a:srgbClr val="212121"/>
              </a:solidFill>
              <a:ea typeface="Calibri"/>
              <a:cs typeface="Calibri"/>
              <a:sym typeface="Calibri"/>
            </a:endParaRPr>
          </a:p>
          <a:p>
            <a:pPr indent="-457189">
              <a:spcBef>
                <a:spcPts val="0"/>
              </a:spcBef>
              <a:buClr>
                <a:srgbClr val="212121"/>
              </a:buClr>
              <a:buFont typeface="Calibri"/>
              <a:buChar char="●"/>
            </a:pPr>
            <a:r>
              <a:rPr lang="en" dirty="0">
                <a:solidFill>
                  <a:srgbClr val="212121"/>
                </a:solidFill>
                <a:ea typeface="Calibri"/>
                <a:cs typeface="Calibri"/>
                <a:sym typeface="Calibri"/>
              </a:rPr>
              <a:t>Need to reset expectations</a:t>
            </a:r>
            <a:endParaRPr dirty="0">
              <a:solidFill>
                <a:srgbClr val="212121"/>
              </a:solidFill>
              <a:ea typeface="Calibri"/>
              <a:cs typeface="Calibri"/>
              <a:sym typeface="Calibri"/>
            </a:endParaRPr>
          </a:p>
          <a:p>
            <a:pPr lvl="1">
              <a:spcBef>
                <a:spcPts val="0"/>
              </a:spcBef>
              <a:buClr>
                <a:srgbClr val="212121"/>
              </a:buClr>
              <a:buFont typeface="Calibri"/>
              <a:buChar char="○"/>
            </a:pPr>
            <a:r>
              <a:rPr lang="en" sz="2800" dirty="0"/>
              <a:t>Clarifying guidance for parents on when to go to school</a:t>
            </a:r>
            <a:endParaRPr sz="2800" dirty="0"/>
          </a:p>
          <a:p>
            <a:pPr lvl="1">
              <a:spcBef>
                <a:spcPts val="0"/>
              </a:spcBef>
              <a:buChar char="○"/>
            </a:pPr>
            <a:r>
              <a:rPr lang="en" sz="2800" dirty="0"/>
              <a:t>Strengthening collaboration with school health staff </a:t>
            </a:r>
            <a:endParaRPr sz="2800" dirty="0"/>
          </a:p>
          <a:p>
            <a:pPr lvl="1">
              <a:spcBef>
                <a:spcPts val="0"/>
              </a:spcBef>
              <a:buChar char="○"/>
            </a:pPr>
            <a:r>
              <a:rPr lang="en" sz="2800" dirty="0"/>
              <a:t>Inviting partnerships between school, providers and families </a:t>
            </a:r>
            <a:endParaRPr sz="2800" dirty="0"/>
          </a:p>
          <a:p>
            <a:pPr lvl="1">
              <a:spcBef>
                <a:spcPts val="0"/>
              </a:spcBef>
              <a:buChar char="○"/>
            </a:pPr>
            <a:r>
              <a:rPr lang="en" sz="2800" dirty="0">
                <a:solidFill>
                  <a:schemeClr val="dk1"/>
                </a:solidFill>
              </a:rPr>
              <a:t>Assuming positive intent</a:t>
            </a:r>
            <a:endParaRPr sz="2800" dirty="0"/>
          </a:p>
          <a:p>
            <a:pPr marL="0" indent="0"/>
            <a:endParaRPr dirty="0"/>
          </a:p>
          <a:p>
            <a:pPr marL="0" indent="0"/>
            <a:endParaRPr dirty="0"/>
          </a:p>
          <a:p>
            <a:pPr marL="0" indent="0"/>
            <a:endParaRPr dirty="0"/>
          </a:p>
          <a:p>
            <a:pPr marL="0" indent="0"/>
            <a:endParaRPr dirty="0"/>
          </a:p>
          <a:p>
            <a:pPr marL="0" indent="0"/>
            <a:endParaRPr dirty="0"/>
          </a:p>
        </p:txBody>
      </p:sp>
      <p:sp>
        <p:nvSpPr>
          <p:cNvPr id="219" name="Google Shape;219;p36"/>
          <p:cNvSpPr txBox="1"/>
          <p:nvPr/>
        </p:nvSpPr>
        <p:spPr>
          <a:xfrm>
            <a:off x="9307900" y="641733"/>
            <a:ext cx="2272400" cy="812400"/>
          </a:xfrm>
          <a:prstGeom prst="rect">
            <a:avLst/>
          </a:prstGeom>
          <a:noFill/>
          <a:ln>
            <a:noFill/>
          </a:ln>
        </p:spPr>
        <p:txBody>
          <a:bodyPr spcFirstLastPara="1" wrap="square" lIns="121900" tIns="121900" rIns="121900" bIns="121900" anchor="t" anchorCtr="0">
            <a:noAutofit/>
          </a:bodyPr>
          <a:lstStyle/>
          <a:p>
            <a:endParaRPr sz="2933">
              <a:solidFill>
                <a:srgbClr val="434343"/>
              </a:solidFill>
            </a:endParaRPr>
          </a:p>
        </p:txBody>
      </p:sp>
      <p:pic>
        <p:nvPicPr>
          <p:cNvPr id="220" name="Google Shape;220;p36"/>
          <p:cNvPicPr preferRelativeResize="0"/>
          <p:nvPr/>
        </p:nvPicPr>
        <p:blipFill>
          <a:blip r:embed="rId3">
            <a:alphaModFix/>
          </a:blip>
          <a:stretch>
            <a:fillRect/>
          </a:stretch>
        </p:blipFill>
        <p:spPr>
          <a:xfrm>
            <a:off x="8966500" y="393834"/>
            <a:ext cx="2955200" cy="862833"/>
          </a:xfrm>
          <a:prstGeom prst="rect">
            <a:avLst/>
          </a:prstGeom>
          <a:noFill/>
          <a:ln>
            <a:noFill/>
          </a:ln>
        </p:spPr>
      </p:pic>
      <p:pic>
        <p:nvPicPr>
          <p:cNvPr id="221" name="Google Shape;221;p36"/>
          <p:cNvPicPr preferRelativeResize="0"/>
          <p:nvPr/>
        </p:nvPicPr>
        <p:blipFill>
          <a:blip r:embed="rId4">
            <a:alphaModFix/>
          </a:blip>
          <a:stretch>
            <a:fillRect/>
          </a:stretch>
        </p:blipFill>
        <p:spPr>
          <a:xfrm>
            <a:off x="9021700" y="5561433"/>
            <a:ext cx="2844800" cy="76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838200" y="773573"/>
            <a:ext cx="10515600" cy="732454"/>
          </a:xfrm>
          <a:prstGeom prst="rect">
            <a:avLst/>
          </a:prstGeom>
        </p:spPr>
        <p:txBody>
          <a:bodyPr spcFirstLastPara="1" vert="horz" wrap="square" lIns="121900" tIns="60933" rIns="121900" bIns="60933" rtlCol="0" anchor="ctr" anchorCtr="0">
            <a:spAutoFit/>
          </a:bodyPr>
          <a:lstStyle/>
          <a:p>
            <a:r>
              <a:rPr lang="en" dirty="0">
                <a:solidFill>
                  <a:srgbClr val="002060"/>
                </a:solidFill>
              </a:rPr>
              <a:t>Attendance Dashboard</a:t>
            </a:r>
            <a:endParaRPr dirty="0">
              <a:solidFill>
                <a:srgbClr val="002060"/>
              </a:solidFill>
            </a:endParaRPr>
          </a:p>
        </p:txBody>
      </p:sp>
      <p:sp>
        <p:nvSpPr>
          <p:cNvPr id="227" name="Google Shape;227;p37"/>
          <p:cNvSpPr txBox="1">
            <a:spLocks noGrp="1"/>
          </p:cNvSpPr>
          <p:nvPr>
            <p:ph type="body" idx="1"/>
          </p:nvPr>
        </p:nvSpPr>
        <p:spPr>
          <a:xfrm>
            <a:off x="838200" y="1854200"/>
            <a:ext cx="10515600" cy="4695013"/>
          </a:xfrm>
          <a:prstGeom prst="rect">
            <a:avLst/>
          </a:prstGeom>
        </p:spPr>
        <p:txBody>
          <a:bodyPr spcFirstLastPara="1" vert="horz" wrap="square" lIns="121900" tIns="60933" rIns="121900" bIns="60933" rtlCol="0" anchor="t" anchorCtr="0">
            <a:spAutoFit/>
          </a:bodyPr>
          <a:lstStyle/>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Track and analyze district, school, and student-level attendance data </a:t>
            </a:r>
            <a:endParaRPr sz="2533" dirty="0">
              <a:solidFill>
                <a:srgbClr val="212121"/>
              </a:solidFill>
              <a:latin typeface="Calibri"/>
              <a:ea typeface="Calibri"/>
              <a:cs typeface="Calibri"/>
              <a:sym typeface="Calibri"/>
            </a:endParaRPr>
          </a:p>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Facilitate early identification of students at risk for chronic absenteeism</a:t>
            </a:r>
            <a:endParaRPr sz="2533" dirty="0">
              <a:solidFill>
                <a:srgbClr val="212121"/>
              </a:solidFill>
              <a:latin typeface="Calibri"/>
              <a:ea typeface="Calibri"/>
              <a:cs typeface="Calibri"/>
              <a:sym typeface="Calibri"/>
            </a:endParaRPr>
          </a:p>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Contribute to integrated data dialogues to support a whole-child lens</a:t>
            </a:r>
            <a:endParaRPr sz="2533" b="1" dirty="0">
              <a:solidFill>
                <a:srgbClr val="212121"/>
              </a:solidFill>
              <a:latin typeface="Calibri"/>
              <a:ea typeface="Calibri"/>
              <a:cs typeface="Calibri"/>
              <a:sym typeface="Calibri"/>
            </a:endParaRPr>
          </a:p>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Monitor attendance data and respond to patterns and trends</a:t>
            </a:r>
            <a:endParaRPr sz="2533" dirty="0">
              <a:solidFill>
                <a:srgbClr val="212121"/>
              </a:solidFill>
              <a:latin typeface="Calibri"/>
              <a:ea typeface="Calibri"/>
              <a:cs typeface="Calibri"/>
              <a:sym typeface="Calibri"/>
            </a:endParaRPr>
          </a:p>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Engage in root cause analysis to match attendance barriers with interventions </a:t>
            </a:r>
            <a:endParaRPr sz="2533" dirty="0">
              <a:solidFill>
                <a:srgbClr val="212121"/>
              </a:solidFill>
              <a:latin typeface="Calibri"/>
              <a:ea typeface="Calibri"/>
              <a:cs typeface="Calibri"/>
              <a:sym typeface="Calibri"/>
            </a:endParaRPr>
          </a:p>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Inform the provision of universal, targeted, and intensive supports and services</a:t>
            </a:r>
            <a:endParaRPr sz="2533" dirty="0">
              <a:solidFill>
                <a:srgbClr val="212121"/>
              </a:solidFill>
              <a:latin typeface="Calibri"/>
              <a:ea typeface="Calibri"/>
              <a:cs typeface="Calibri"/>
              <a:sym typeface="Calibri"/>
            </a:endParaRPr>
          </a:p>
          <a:p>
            <a:pPr indent="-465655">
              <a:lnSpc>
                <a:spcPct val="115000"/>
              </a:lnSpc>
              <a:spcBef>
                <a:spcPts val="0"/>
              </a:spcBef>
              <a:buClr>
                <a:srgbClr val="212121"/>
              </a:buClr>
              <a:buSzPts val="1900"/>
              <a:buFont typeface="Calibri"/>
              <a:buChar char="●"/>
            </a:pPr>
            <a:r>
              <a:rPr lang="en" sz="2533" dirty="0">
                <a:solidFill>
                  <a:srgbClr val="212121"/>
                </a:solidFill>
                <a:latin typeface="Calibri"/>
                <a:ea typeface="Calibri"/>
                <a:cs typeface="Calibri"/>
                <a:sym typeface="Calibri"/>
              </a:rPr>
              <a:t>Guide staff in recognizing good and improved attendance </a:t>
            </a:r>
            <a:endParaRPr sz="2533" dirty="0">
              <a:solidFill>
                <a:srgbClr val="212121"/>
              </a:solidFill>
              <a:latin typeface="Calibri"/>
              <a:ea typeface="Calibri"/>
              <a:cs typeface="Calibri"/>
              <a:sym typeface="Calibri"/>
            </a:endParaRPr>
          </a:p>
          <a:p>
            <a:pPr marL="0" indent="0">
              <a:spcBef>
                <a:spcPts val="1600"/>
              </a:spcBef>
            </a:pPr>
            <a:endParaRPr dirty="0"/>
          </a:p>
        </p:txBody>
      </p:sp>
      <p:sp>
        <p:nvSpPr>
          <p:cNvPr id="228" name="Google Shape;228;p37"/>
          <p:cNvSpPr txBox="1"/>
          <p:nvPr/>
        </p:nvSpPr>
        <p:spPr>
          <a:xfrm>
            <a:off x="1072800" y="4607800"/>
            <a:ext cx="4062400" cy="1404800"/>
          </a:xfrm>
          <a:prstGeom prst="rect">
            <a:avLst/>
          </a:prstGeom>
          <a:noFill/>
          <a:ln>
            <a:noFill/>
          </a:ln>
        </p:spPr>
        <p:txBody>
          <a:bodyPr spcFirstLastPara="1" wrap="square" lIns="121900" tIns="121900" rIns="121900" bIns="121900" anchor="t" anchorCtr="0">
            <a:noAutofit/>
          </a:bodyPr>
          <a:lstStyle/>
          <a:p>
            <a:endParaRPr sz="2933">
              <a:solidFill>
                <a:srgbClr val="434343"/>
              </a:solidFill>
            </a:endParaRPr>
          </a:p>
        </p:txBody>
      </p:sp>
      <p:pic>
        <p:nvPicPr>
          <p:cNvPr id="229" name="Google Shape;229;p37"/>
          <p:cNvPicPr preferRelativeResize="0"/>
          <p:nvPr/>
        </p:nvPicPr>
        <p:blipFill>
          <a:blip r:embed="rId3">
            <a:alphaModFix/>
          </a:blip>
          <a:stretch>
            <a:fillRect/>
          </a:stretch>
        </p:blipFill>
        <p:spPr>
          <a:xfrm>
            <a:off x="9113200" y="5897764"/>
            <a:ext cx="2844800" cy="762000"/>
          </a:xfrm>
          <a:prstGeom prst="rect">
            <a:avLst/>
          </a:prstGeom>
          <a:noFill/>
          <a:ln>
            <a:noFill/>
          </a:ln>
        </p:spPr>
      </p:pic>
      <p:pic>
        <p:nvPicPr>
          <p:cNvPr id="230" name="Google Shape;230;p37"/>
          <p:cNvPicPr preferRelativeResize="0"/>
          <p:nvPr/>
        </p:nvPicPr>
        <p:blipFill>
          <a:blip r:embed="rId4">
            <a:alphaModFix/>
          </a:blip>
          <a:stretch>
            <a:fillRect/>
          </a:stretch>
        </p:blipFill>
        <p:spPr>
          <a:xfrm>
            <a:off x="9002800" y="421434"/>
            <a:ext cx="2955200" cy="8628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BFAC-06C9-82DE-4A08-14340ABF68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E718A5-7A25-0692-88EF-FAFAD10B57F6}"/>
              </a:ext>
            </a:extLst>
          </p:cNvPr>
          <p:cNvSpPr>
            <a:spLocks noGrp="1"/>
          </p:cNvSpPr>
          <p:nvPr>
            <p:ph idx="1"/>
          </p:nvPr>
        </p:nvSpPr>
        <p:spPr>
          <a:xfrm>
            <a:off x="2268751" y="3169998"/>
            <a:ext cx="7654498" cy="2639028"/>
          </a:xfrm>
        </p:spPr>
        <p:txBody>
          <a:bodyPr vert="horz" lIns="91440" tIns="45720" rIns="91440" bIns="45720" rtlCol="0" anchor="t">
            <a:normAutofit/>
          </a:bodyPr>
          <a:lstStyle/>
          <a:p>
            <a:pPr algn="ctr"/>
            <a:r>
              <a:rPr lang="en-US" sz="4400" dirty="0">
                <a:latin typeface="Calibri"/>
                <a:cs typeface="Calibri"/>
              </a:rPr>
              <a:t>Frederick County Public Schools</a:t>
            </a:r>
          </a:p>
          <a:p>
            <a:pPr algn="ctr"/>
            <a:r>
              <a:rPr lang="en-US" sz="1800" b="1" dirty="0">
                <a:solidFill>
                  <a:srgbClr val="006633"/>
                </a:solidFill>
                <a:latin typeface="Calibri"/>
                <a:ea typeface="Calibri"/>
                <a:cs typeface="Calibri"/>
              </a:rPr>
              <a:t>Dr. Marcella P. Simmons</a:t>
            </a:r>
            <a:endParaRPr lang="en-US" sz="1800" b="1" dirty="0">
              <a:solidFill>
                <a:srgbClr val="262626"/>
              </a:solidFill>
              <a:latin typeface="Calibri"/>
              <a:ea typeface="Calibri"/>
              <a:cs typeface="Calibri"/>
            </a:endParaRPr>
          </a:p>
          <a:p>
            <a:pPr lvl="1" algn="ctr"/>
            <a:r>
              <a:rPr lang="en-US" sz="1800" dirty="0">
                <a:solidFill>
                  <a:srgbClr val="006633"/>
                </a:solidFill>
                <a:latin typeface="Calibri"/>
                <a:ea typeface="Calibri"/>
                <a:cs typeface="Calibri"/>
              </a:rPr>
              <a:t>Assistant Principal, Robert E. </a:t>
            </a:r>
            <a:r>
              <a:rPr lang="en-US" sz="1800" dirty="0" err="1">
                <a:solidFill>
                  <a:srgbClr val="006633"/>
                </a:solidFill>
                <a:latin typeface="Calibri"/>
                <a:ea typeface="Calibri"/>
                <a:cs typeface="Calibri"/>
              </a:rPr>
              <a:t>Aylor</a:t>
            </a:r>
            <a:r>
              <a:rPr lang="en-US" sz="1800" dirty="0">
                <a:solidFill>
                  <a:srgbClr val="006633"/>
                </a:solidFill>
                <a:latin typeface="Calibri"/>
                <a:ea typeface="Calibri"/>
                <a:cs typeface="Calibri"/>
              </a:rPr>
              <a:t> Middle School</a:t>
            </a:r>
            <a:endParaRPr lang="en-US" sz="1800" dirty="0">
              <a:latin typeface="Calibri"/>
              <a:ea typeface="Calibri"/>
              <a:cs typeface="Calibri"/>
            </a:endParaRPr>
          </a:p>
          <a:p>
            <a:pPr algn="ctr"/>
            <a:endParaRPr lang="en-US" sz="4400" dirty="0">
              <a:latin typeface="Calibri"/>
              <a:cs typeface="Calibri"/>
            </a:endParaRPr>
          </a:p>
        </p:txBody>
      </p:sp>
      <p:sp>
        <p:nvSpPr>
          <p:cNvPr id="4" name="Slide Number Placeholder 3">
            <a:extLst>
              <a:ext uri="{FF2B5EF4-FFF2-40B4-BE49-F238E27FC236}">
                <a16:creationId xmlns:a16="http://schemas.microsoft.com/office/drawing/2014/main" id="{FD7818D7-98C0-A75A-6A20-61037107D876}"/>
              </a:ext>
            </a:extLst>
          </p:cNvPr>
          <p:cNvSpPr>
            <a:spLocks noGrp="1"/>
          </p:cNvSpPr>
          <p:nvPr>
            <p:ph type="sldNum" sz="quarter" idx="12"/>
          </p:nvPr>
        </p:nvSpPr>
        <p:spPr/>
        <p:txBody>
          <a:bodyPr/>
          <a:lstStyle/>
          <a:p>
            <a:fld id="{9384FF6D-5FD2-A847-8599-D7B37E65F8CD}" type="slidenum">
              <a:rPr lang="en-US" smtClean="0"/>
              <a:pPr/>
              <a:t>13</a:t>
            </a:fld>
            <a:r>
              <a:rPr lang="en-US"/>
              <a:t>  |  George Mason University</a:t>
            </a:r>
          </a:p>
        </p:txBody>
      </p:sp>
    </p:spTree>
    <p:extLst>
      <p:ext uri="{BB962C8B-B14F-4D97-AF65-F5344CB8AC3E}">
        <p14:creationId xmlns:p14="http://schemas.microsoft.com/office/powerpoint/2010/main" val="356677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66" y="0"/>
            <a:ext cx="12528331" cy="1325563"/>
          </a:xfrm>
        </p:spPr>
        <p:txBody>
          <a:bodyPr>
            <a:normAutofit/>
          </a:bodyPr>
          <a:lstStyle/>
          <a:p>
            <a:pPr algn="ctr"/>
            <a:r>
              <a:rPr lang="en-US" sz="4000">
                <a:latin typeface="Britannic Bold" panose="020B0903060703020204" pitchFamily="34" charset="0"/>
              </a:rPr>
              <a:t>Robert E. </a:t>
            </a:r>
            <a:r>
              <a:rPr lang="en-US" sz="4000" err="1">
                <a:latin typeface="Britannic Bold" panose="020B0903060703020204" pitchFamily="34" charset="0"/>
              </a:rPr>
              <a:t>Aylor</a:t>
            </a:r>
            <a:r>
              <a:rPr lang="en-US" sz="4000">
                <a:latin typeface="Britannic Bold" panose="020B0903060703020204" pitchFamily="34" charset="0"/>
              </a:rPr>
              <a:t> Middle School, Frederick County, </a:t>
            </a:r>
            <a:r>
              <a:rPr lang="en-US" sz="4000" err="1">
                <a:latin typeface="Britannic Bold" panose="020B0903060703020204" pitchFamily="34" charset="0"/>
              </a:rPr>
              <a:t>Va</a:t>
            </a:r>
            <a:br>
              <a:rPr lang="en-US" sz="4000">
                <a:latin typeface="Britannic Bold" panose="020B0903060703020204" pitchFamily="34" charset="0"/>
              </a:rPr>
            </a:br>
            <a:r>
              <a:rPr lang="en-US" sz="3200">
                <a:latin typeface="Britannic Bold" panose="020B0903060703020204" pitchFamily="34" charset="77"/>
              </a:rPr>
              <a:t>Relationships, Relationships, Relationships</a:t>
            </a:r>
          </a:p>
        </p:txBody>
      </p:sp>
      <p:sp>
        <p:nvSpPr>
          <p:cNvPr id="3" name="Content Placeholder 2"/>
          <p:cNvSpPr>
            <a:spLocks noGrp="1"/>
          </p:cNvSpPr>
          <p:nvPr>
            <p:ph idx="1"/>
          </p:nvPr>
        </p:nvSpPr>
        <p:spPr>
          <a:xfrm>
            <a:off x="174568" y="1138846"/>
            <a:ext cx="11870574" cy="3973482"/>
          </a:xfrm>
        </p:spPr>
        <p:txBody>
          <a:bodyPr>
            <a:normAutofit fontScale="92500" lnSpcReduction="20000"/>
          </a:bodyPr>
          <a:lstStyle/>
          <a:p>
            <a:r>
              <a:rPr lang="en-US">
                <a:latin typeface="Bell MT" panose="02020503060305020303" pitchFamily="18" charset="0"/>
              </a:rPr>
              <a:t>Tier 1:</a:t>
            </a:r>
          </a:p>
          <a:p>
            <a:pPr lvl="1"/>
            <a:r>
              <a:rPr lang="en-US">
                <a:latin typeface="Bell MT" panose="02020503060305020303" pitchFamily="18" charset="0"/>
              </a:rPr>
              <a:t>Spartan “</a:t>
            </a:r>
            <a:r>
              <a:rPr lang="en-US" err="1">
                <a:latin typeface="Bell MT" panose="02020503060305020303" pitchFamily="18" charset="0"/>
              </a:rPr>
              <a:t>SpeaRRR”it</a:t>
            </a:r>
            <a:r>
              <a:rPr lang="en-US">
                <a:latin typeface="Bell MT" panose="02020503060305020303" pitchFamily="18" charset="0"/>
              </a:rPr>
              <a:t> </a:t>
            </a:r>
          </a:p>
          <a:p>
            <a:pPr lvl="2"/>
            <a:r>
              <a:rPr lang="en-US">
                <a:latin typeface="Bell MT" panose="02020503060305020303" pitchFamily="18" charset="0"/>
              </a:rPr>
              <a:t>House System</a:t>
            </a:r>
          </a:p>
          <a:p>
            <a:pPr lvl="2"/>
            <a:r>
              <a:rPr lang="en-US">
                <a:latin typeface="Bell MT" panose="02020503060305020303" pitchFamily="18" charset="0"/>
              </a:rPr>
              <a:t>Spartan “</a:t>
            </a:r>
            <a:r>
              <a:rPr lang="en-US" err="1">
                <a:latin typeface="Bell MT" panose="02020503060305020303" pitchFamily="18" charset="0"/>
              </a:rPr>
              <a:t>SpeaRRR”it</a:t>
            </a:r>
            <a:r>
              <a:rPr lang="en-US">
                <a:latin typeface="Bell MT" panose="02020503060305020303" pitchFamily="18" charset="0"/>
              </a:rPr>
              <a:t> lessons every Monday in Spartan “</a:t>
            </a:r>
            <a:r>
              <a:rPr lang="en-US" err="1">
                <a:latin typeface="Bell MT" panose="02020503060305020303" pitchFamily="18" charset="0"/>
              </a:rPr>
              <a:t>SpeaRRR”it</a:t>
            </a:r>
            <a:r>
              <a:rPr lang="en-US">
                <a:latin typeface="Bell MT" panose="02020503060305020303" pitchFamily="18" charset="0"/>
              </a:rPr>
              <a:t> House Groups</a:t>
            </a:r>
          </a:p>
          <a:p>
            <a:pPr lvl="3"/>
            <a:r>
              <a:rPr lang="en-US">
                <a:latin typeface="Bell MT" panose="02020503060305020303" pitchFamily="18" charset="0"/>
              </a:rPr>
              <a:t>Attendance Matters Lesson at the start of the school year (act-it-out and flyer)</a:t>
            </a:r>
          </a:p>
          <a:p>
            <a:pPr lvl="2"/>
            <a:r>
              <a:rPr lang="en-US">
                <a:latin typeface="Bell MT" panose="02020503060305020303" pitchFamily="18" charset="0"/>
              </a:rPr>
              <a:t>PBL focused on improving school culture and climate lead by students in each house</a:t>
            </a:r>
          </a:p>
          <a:p>
            <a:r>
              <a:rPr lang="en-US">
                <a:latin typeface="Bell MT" panose="02020503060305020303" pitchFamily="18" charset="0"/>
              </a:rPr>
              <a:t>Tiers 2 and 3:</a:t>
            </a:r>
          </a:p>
          <a:p>
            <a:pPr lvl="1"/>
            <a:r>
              <a:rPr lang="en-US" sz="2200">
                <a:latin typeface="Bell MT" panose="02020503060305020303" pitchFamily="18" charset="0"/>
              </a:rPr>
              <a:t>School Counseling Groups focused on the root cause of attendance issues</a:t>
            </a:r>
          </a:p>
          <a:p>
            <a:pPr lvl="1"/>
            <a:r>
              <a:rPr lang="en-US" sz="2200">
                <a:latin typeface="Bell MT" panose="02020503060305020303" pitchFamily="18" charset="0"/>
              </a:rPr>
              <a:t>Attendance meetings with a focus on “How can we support you?”</a:t>
            </a:r>
          </a:p>
          <a:p>
            <a:pPr lvl="2"/>
            <a:r>
              <a:rPr lang="en-US" sz="1800">
                <a:latin typeface="Bell MT" panose="02020503060305020303" pitchFamily="18" charset="0"/>
              </a:rPr>
              <a:t>offering services and supports</a:t>
            </a:r>
          </a:p>
          <a:p>
            <a:pPr lvl="1"/>
            <a:r>
              <a:rPr lang="en-US" sz="2200" err="1">
                <a:latin typeface="Bell MT" panose="02020503060305020303" pitchFamily="18" charset="0"/>
              </a:rPr>
              <a:t>Aylor</a:t>
            </a:r>
            <a:r>
              <a:rPr lang="en-US" sz="2200">
                <a:latin typeface="Bell MT" panose="02020503060305020303" pitchFamily="18" charset="0"/>
              </a:rPr>
              <a:t> Ambassadors (SAIG)</a:t>
            </a:r>
          </a:p>
          <a:p>
            <a:pPr lvl="1"/>
            <a:r>
              <a:rPr lang="en-US" sz="2200">
                <a:latin typeface="Bell MT" panose="02020503060305020303" pitchFamily="18" charset="0"/>
              </a:rPr>
              <a:t>Check-in/Check-out with individual students</a:t>
            </a:r>
          </a:p>
        </p:txBody>
      </p:sp>
      <p:pic>
        <p:nvPicPr>
          <p:cNvPr id="4" name="Picture 16" descr="https://lh7-us.googleusercontent.com/upGY_T-cS5rt4nbVcdwv0QvjCPKu8GN0ft9p2Cis_Tok9GbQ2LzG2d-O2uWipyI900ME3X70mPIPyAYtZi9_j7ZuDEytUc8baPVz4TncyZnzZueXqRAXb6QDNrsOvUesV5zB2jrbeDVLOBMe4ML1hrkRlA=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037" y="4299282"/>
            <a:ext cx="4981230" cy="255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31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AB21B-52C2-8398-F4CE-57C4B6242543}"/>
              </a:ext>
            </a:extLst>
          </p:cNvPr>
          <p:cNvSpPr/>
          <p:nvPr/>
        </p:nvSpPr>
        <p:spPr>
          <a:xfrm>
            <a:off x="0" y="-18911"/>
            <a:ext cx="12192000" cy="71624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1251">
            <a:off x="8431281" y="2991155"/>
            <a:ext cx="3521347" cy="23475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5084" y="-18911"/>
            <a:ext cx="2085769" cy="2781025"/>
          </a:xfrm>
          <a:prstGeom prst="rect">
            <a:avLst/>
          </a:prstGeom>
        </p:spPr>
      </p:pic>
      <p:sp>
        <p:nvSpPr>
          <p:cNvPr id="4" name="Rectangle 3"/>
          <p:cNvSpPr/>
          <p:nvPr/>
        </p:nvSpPr>
        <p:spPr>
          <a:xfrm>
            <a:off x="5977217" y="3244334"/>
            <a:ext cx="237566" cy="369332"/>
          </a:xfrm>
          <a:prstGeom prst="rect">
            <a:avLst/>
          </a:prstGeom>
        </p:spPr>
        <p:txBody>
          <a:bodyPr wrap="none">
            <a:spAutoFit/>
          </a:bodyPr>
          <a:lstStyle/>
          <a:p>
            <a:r>
              <a:rPr lang="en-US" b="0">
                <a:effectLst/>
              </a:rPr>
              <a:t> </a:t>
            </a:r>
            <a:endParaRPr lang="en-US"/>
          </a:p>
        </p:txBody>
      </p:sp>
      <p:pic>
        <p:nvPicPr>
          <p:cNvPr id="1032" name="Picture 8" descr="https://lh7-us.googleusercontent.com/BnF7S7c6GUdECwKdP0T9S6IfC14yT4WzxwS16FhcFjUorzKO74glqeh-vccXQX2RJcYZDQZ3V3eQJJ9DcTvfFtiMwEtjDjejLUhITRzCyujxUgeJ-LCJ0pqjKyp4BiM1_2KWq16HCQS4-54bfqNPdZSr8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49076">
            <a:off x="-451337" y="2845589"/>
            <a:ext cx="3518260" cy="26386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7-us.googleusercontent.com/ebUZtTa6XZs67lZSfClQLWoH1wiHq89lsFRoekesgjHh21h05Ka75Xgm1OAvkuTTq4PObbIv_tO9bbl-9Yl8rvlCoS5aIj-LXJ3ErPtebMM5ofXO5o0gzyFhgSYK7huhz5fF2VMjXgUlDbcbQFYNTf-tow=n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6951">
            <a:off x="7411991" y="4911023"/>
            <a:ext cx="4887978" cy="23126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7-us.googleusercontent.com/oUP46f2gl7jDxG0kUouWXtfpph5_3UQr9S3Hl8bhfh7lgN1UYuFS9bEuqpOYsMkkHeM_zJPl1UKOFsOWMlWMTvvOCn66R4cXFGWVjFxp9zSI07jP5zk7VFx4ylj_JdcVt5Wt4xppdsthTvIdA7JKi2VNqw=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25" y="55252"/>
            <a:ext cx="6401626" cy="3028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7-us.googleusercontent.com/qftlhRI4t5sMpIkhxJ92K4GmkuLcNI9SsFIV8eIs1htZ6aUV3CDMql4sjwwkgbiUZDzc7Mhe4dguYISJT-5vMA4Nm8Np0kL4GGPVYMe4YgAmQjVSwBBUlQUyPORD1-8x-IwGa2KKhu22c3qB-WbnYntnsA=n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1831">
            <a:off x="9915567" y="121033"/>
            <a:ext cx="2287277" cy="3049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7-us.googleusercontent.com/t8asW-krrVWkyBgnGnyrsORvW17VaAx_nWh-pUhCKNeqylTXxWQ_Y_kNPmhDVO3W_i3Imsi81ElyD7deHY5DzP1GyFp-5SGQrZqfJ1VR1dED4xwumckaM8PeBuxQXnMgyPGUioKagkkM5QrihrOp04MlUg=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38724">
            <a:off x="5715877" y="132174"/>
            <a:ext cx="2579558" cy="3214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7-us.googleusercontent.com/iiTflI3A8Ov1CnwOl_okAI9ZWcKFxZnFGpHFdPZbnMPz9tB_Vg113mbRyFW2DQ2JKdYhwyXzQKRF5KX__UxdLQlwCZ2O5oTBnzQHQYEbUm9Z3kvJd_OJBlqovs_1dwqRVdhc64NgwTkZq0Bd65JDtIQIFA=n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448938">
            <a:off x="2710376" y="2894341"/>
            <a:ext cx="2922655" cy="3129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7-us.googleusercontent.com/_UydTL2-Xxvn5ZYKHYRY5q31LcNKHEL8_MeUW_Y9MKpdM8R8JFJKI-0VszD5VbDiNWFBbdJbwd-6iOo-sg_YMX25LBvnFh5QFClapK7wb3f7B1TbGdRy5VrZy0v97I75ltLHieWuvpluTq-s74GzdQz-sg=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1811" y="3571825"/>
            <a:ext cx="2678767" cy="35716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623" y="4740327"/>
            <a:ext cx="3196331" cy="2130887"/>
          </a:xfrm>
          <a:prstGeom prst="rect">
            <a:avLst/>
          </a:prstGeom>
        </p:spPr>
      </p:pic>
    </p:spTree>
    <p:extLst>
      <p:ext uri="{BB962C8B-B14F-4D97-AF65-F5344CB8AC3E}">
        <p14:creationId xmlns:p14="http://schemas.microsoft.com/office/powerpoint/2010/main" val="40902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636CD-FB4C-461C-2A36-1994D793D7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E50610-6439-6AFE-70E4-FB3B63C55771}"/>
              </a:ext>
            </a:extLst>
          </p:cNvPr>
          <p:cNvSpPr>
            <a:spLocks noGrp="1"/>
          </p:cNvSpPr>
          <p:nvPr>
            <p:ph idx="1"/>
          </p:nvPr>
        </p:nvSpPr>
        <p:spPr>
          <a:xfrm>
            <a:off x="2268751" y="2506459"/>
            <a:ext cx="7654498" cy="2639028"/>
          </a:xfrm>
        </p:spPr>
        <p:txBody>
          <a:bodyPr vert="horz" lIns="91440" tIns="45720" rIns="91440" bIns="45720" rtlCol="0" anchor="t">
            <a:normAutofit/>
          </a:bodyPr>
          <a:lstStyle/>
          <a:p>
            <a:pPr algn="ctr"/>
            <a:r>
              <a:rPr lang="en-US" sz="4400" dirty="0">
                <a:latin typeface="Calibri"/>
                <a:cs typeface="Calibri"/>
              </a:rPr>
              <a:t>College of Education and </a:t>
            </a:r>
            <a:endParaRPr lang="en-US" dirty="0">
              <a:latin typeface="Arial" panose="020B0604020202020204"/>
              <a:cs typeface="Arial" panose="020B0604020202020204"/>
            </a:endParaRPr>
          </a:p>
          <a:p>
            <a:pPr algn="ctr"/>
            <a:r>
              <a:rPr lang="en-US" sz="4400" dirty="0">
                <a:latin typeface="Calibri"/>
                <a:cs typeface="Calibri"/>
              </a:rPr>
              <a:t>Human Development</a:t>
            </a:r>
          </a:p>
          <a:p>
            <a:pPr algn="ctr"/>
            <a:r>
              <a:rPr lang="en-US" sz="1800" b="1" dirty="0">
                <a:solidFill>
                  <a:srgbClr val="006633"/>
                </a:solidFill>
                <a:latin typeface="Calibri"/>
                <a:ea typeface="Calibri"/>
                <a:cs typeface="Calibri"/>
              </a:rPr>
              <a:t>Alyssa Barone, </a:t>
            </a:r>
            <a:r>
              <a:rPr lang="en-US" sz="1800" b="1" dirty="0" err="1">
                <a:solidFill>
                  <a:srgbClr val="006633"/>
                </a:solidFill>
                <a:latin typeface="Calibri"/>
                <a:ea typeface="Calibri"/>
                <a:cs typeface="Calibri"/>
              </a:rPr>
              <a:t>Phd</a:t>
            </a:r>
            <a:r>
              <a:rPr lang="en-US" sz="1800" b="1" dirty="0">
                <a:solidFill>
                  <a:srgbClr val="006633"/>
                </a:solidFill>
                <a:latin typeface="Calibri"/>
                <a:ea typeface="Calibri"/>
                <a:cs typeface="Calibri"/>
              </a:rPr>
              <a:t> Student</a:t>
            </a:r>
            <a:endParaRPr lang="en-US" sz="1800" b="1" dirty="0">
              <a:solidFill>
                <a:srgbClr val="262626"/>
              </a:solidFill>
              <a:latin typeface="Calibri"/>
              <a:ea typeface="Calibri"/>
              <a:cs typeface="Calibri"/>
            </a:endParaRPr>
          </a:p>
          <a:p>
            <a:pPr lvl="1" algn="ctr"/>
            <a:r>
              <a:rPr lang="en-US" sz="1800" dirty="0">
                <a:solidFill>
                  <a:srgbClr val="006633"/>
                </a:solidFill>
                <a:latin typeface="Calibri"/>
                <a:ea typeface="Calibri"/>
                <a:cs typeface="Calibri"/>
              </a:rPr>
              <a:t>George Mason University </a:t>
            </a:r>
            <a:endParaRPr lang="en-US" sz="1800" dirty="0">
              <a:latin typeface="Calibri"/>
              <a:ea typeface="Calibri"/>
              <a:cs typeface="Calibri"/>
            </a:endParaRPr>
          </a:p>
          <a:p>
            <a:pPr algn="ctr"/>
            <a:endParaRPr lang="en-US" dirty="0">
              <a:cs typeface="Arial"/>
            </a:endParaRPr>
          </a:p>
        </p:txBody>
      </p:sp>
      <p:sp>
        <p:nvSpPr>
          <p:cNvPr id="4" name="Slide Number Placeholder 3">
            <a:extLst>
              <a:ext uri="{FF2B5EF4-FFF2-40B4-BE49-F238E27FC236}">
                <a16:creationId xmlns:a16="http://schemas.microsoft.com/office/drawing/2014/main" id="{3F082A4E-DB23-46E7-6314-ACA0A90C9449}"/>
              </a:ext>
            </a:extLst>
          </p:cNvPr>
          <p:cNvSpPr>
            <a:spLocks noGrp="1"/>
          </p:cNvSpPr>
          <p:nvPr>
            <p:ph type="sldNum" sz="quarter" idx="12"/>
          </p:nvPr>
        </p:nvSpPr>
        <p:spPr/>
        <p:txBody>
          <a:bodyPr/>
          <a:lstStyle/>
          <a:p>
            <a:fld id="{9384FF6D-5FD2-A847-8599-D7B37E65F8CD}" type="slidenum">
              <a:rPr lang="en-US" smtClean="0"/>
              <a:pPr/>
              <a:t>16</a:t>
            </a:fld>
            <a:r>
              <a:rPr lang="en-US"/>
              <a:t>  |  George Mason University</a:t>
            </a:r>
          </a:p>
        </p:txBody>
      </p:sp>
    </p:spTree>
    <p:extLst>
      <p:ext uri="{BB962C8B-B14F-4D97-AF65-F5344CB8AC3E}">
        <p14:creationId xmlns:p14="http://schemas.microsoft.com/office/powerpoint/2010/main" val="18183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02B4-98B6-1724-FA6C-431DFD73D7C2}"/>
              </a:ext>
            </a:extLst>
          </p:cNvPr>
          <p:cNvSpPr>
            <a:spLocks noGrp="1"/>
          </p:cNvSpPr>
          <p:nvPr>
            <p:ph type="ctrTitle"/>
          </p:nvPr>
        </p:nvSpPr>
        <p:spPr/>
        <p:txBody>
          <a:bodyPr>
            <a:normAutofit/>
          </a:bodyPr>
          <a:lstStyle/>
          <a:p>
            <a:r>
              <a:rPr lang="en-US" sz="4400" b="0" dirty="0">
                <a:solidFill>
                  <a:schemeClr val="tx1"/>
                </a:solidFill>
                <a:ea typeface="Calibri" panose="020F0502020204030204" pitchFamily="34" charset="0"/>
                <a:cs typeface="Calibri" panose="020F0502020204030204" pitchFamily="34" charset="0"/>
              </a:rPr>
              <a:t>Chronic Absenteeism Causal Research </a:t>
            </a:r>
          </a:p>
        </p:txBody>
      </p:sp>
      <p:sp>
        <p:nvSpPr>
          <p:cNvPr id="3" name="Subtitle 2">
            <a:extLst>
              <a:ext uri="{FF2B5EF4-FFF2-40B4-BE49-F238E27FC236}">
                <a16:creationId xmlns:a16="http://schemas.microsoft.com/office/drawing/2014/main" id="{EBF8E781-9930-B04C-1A3C-06F14A2F8BFD}"/>
              </a:ext>
            </a:extLst>
          </p:cNvPr>
          <p:cNvSpPr>
            <a:spLocks noGrp="1"/>
          </p:cNvSpPr>
          <p:nvPr>
            <p:ph type="subTitle" idx="1"/>
          </p:nvPr>
        </p:nvSpPr>
        <p:spPr>
          <a:xfrm>
            <a:off x="7407164" y="2261147"/>
            <a:ext cx="3576146" cy="1715922"/>
          </a:xfrm>
        </p:spPr>
        <p:txBody>
          <a:bodyPr>
            <a:noAutofit/>
          </a:bodyPr>
          <a:lstStyle/>
          <a:p>
            <a:pPr algn="ctr"/>
            <a:r>
              <a:rPr lang="en-US" dirty="0">
                <a:solidFill>
                  <a:schemeClr val="tx1"/>
                </a:solidFill>
              </a:rPr>
              <a:t>Alyssa Barone and Dr. Seth B. Hunter</a:t>
            </a:r>
          </a:p>
          <a:p>
            <a:pPr algn="ctr"/>
            <a:r>
              <a:rPr lang="en-US" sz="1800" dirty="0">
                <a:solidFill>
                  <a:schemeClr val="tx1"/>
                </a:solidFill>
              </a:rPr>
              <a:t>College of Education and Human Development</a:t>
            </a:r>
          </a:p>
          <a:p>
            <a:pPr algn="ctr"/>
            <a:r>
              <a:rPr lang="en-US" sz="1800" dirty="0">
                <a:solidFill>
                  <a:schemeClr val="tx1"/>
                </a:solidFill>
              </a:rPr>
              <a:t>George Mason University </a:t>
            </a:r>
          </a:p>
        </p:txBody>
      </p:sp>
      <p:sp>
        <p:nvSpPr>
          <p:cNvPr id="5" name="TextBox 4">
            <a:extLst>
              <a:ext uri="{FF2B5EF4-FFF2-40B4-BE49-F238E27FC236}">
                <a16:creationId xmlns:a16="http://schemas.microsoft.com/office/drawing/2014/main" id="{4D1F008C-C988-7F13-5F0B-6B35AF31CE94}"/>
              </a:ext>
            </a:extLst>
          </p:cNvPr>
          <p:cNvSpPr txBox="1"/>
          <p:nvPr/>
        </p:nvSpPr>
        <p:spPr>
          <a:xfrm>
            <a:off x="838199" y="5644763"/>
            <a:ext cx="3259932" cy="907941"/>
          </a:xfrm>
          <a:prstGeom prst="rect">
            <a:avLst/>
          </a:prstGeom>
          <a:noFill/>
        </p:spPr>
        <p:txBody>
          <a:bodyPr wrap="square" rtlCol="0">
            <a:spAutoFit/>
          </a:bodyPr>
          <a:lstStyle/>
          <a:p>
            <a:r>
              <a:rPr lang="en-US" sz="3500" dirty="0">
                <a:solidFill>
                  <a:schemeClr val="bg1"/>
                </a:solidFill>
                <a:latin typeface="Calibri" panose="020F0502020204030204" pitchFamily="34" charset="0"/>
                <a:ea typeface="Calibri" panose="020F0502020204030204" pitchFamily="34" charset="0"/>
                <a:cs typeface="Calibri" panose="020F0502020204030204" pitchFamily="34" charset="0"/>
              </a:rPr>
              <a:t>January 29, 2024</a:t>
            </a:r>
          </a:p>
          <a:p>
            <a:endParaRPr lang="en-US" dirty="0">
              <a:solidFill>
                <a:schemeClr val="bg1"/>
              </a:solidFill>
            </a:endParaRPr>
          </a:p>
        </p:txBody>
      </p:sp>
    </p:spTree>
    <p:extLst>
      <p:ext uri="{BB962C8B-B14F-4D97-AF65-F5344CB8AC3E}">
        <p14:creationId xmlns:p14="http://schemas.microsoft.com/office/powerpoint/2010/main" val="379048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EA05-2F5E-8935-5979-A7C059CEF69A}"/>
              </a:ext>
            </a:extLst>
          </p:cNvPr>
          <p:cNvSpPr>
            <a:spLocks noGrp="1"/>
          </p:cNvSpPr>
          <p:nvPr>
            <p:ph type="title"/>
          </p:nvPr>
        </p:nvSpPr>
        <p:spPr>
          <a:xfrm>
            <a:off x="838200" y="168165"/>
            <a:ext cx="10515600" cy="1325563"/>
          </a:xfrm>
        </p:spPr>
        <p:txBody>
          <a:bodyPr>
            <a:normAutofit/>
          </a:bodyPr>
          <a:lstStyle/>
          <a:p>
            <a:r>
              <a:rPr lang="en-US" b="0" dirty="0">
                <a:solidFill>
                  <a:schemeClr val="tx1"/>
                </a:solidFill>
              </a:rPr>
              <a:t>Interventions Overview </a:t>
            </a:r>
          </a:p>
        </p:txBody>
      </p:sp>
      <p:sp>
        <p:nvSpPr>
          <p:cNvPr id="3" name="Content Placeholder 2">
            <a:extLst>
              <a:ext uri="{FF2B5EF4-FFF2-40B4-BE49-F238E27FC236}">
                <a16:creationId xmlns:a16="http://schemas.microsoft.com/office/drawing/2014/main" id="{A98FF0C6-026F-03E8-F9D3-6AE35854A83C}"/>
              </a:ext>
            </a:extLst>
          </p:cNvPr>
          <p:cNvSpPr>
            <a:spLocks noGrp="1"/>
          </p:cNvSpPr>
          <p:nvPr>
            <p:ph idx="1"/>
          </p:nvPr>
        </p:nvSpPr>
        <p:spPr/>
        <p:txBody>
          <a:bodyPr>
            <a:normAutofit fontScale="92500" lnSpcReduction="10000"/>
          </a:bodyPr>
          <a:lstStyle/>
          <a:p>
            <a:r>
              <a:rPr lang="en-US" b="1" dirty="0">
                <a:solidFill>
                  <a:schemeClr val="tx1"/>
                </a:solidFill>
              </a:rPr>
              <a:t>Mailer</a:t>
            </a:r>
            <a:r>
              <a:rPr lang="en-US" dirty="0">
                <a:solidFill>
                  <a:schemeClr val="tx1"/>
                </a:solidFill>
              </a:rPr>
              <a:t> </a:t>
            </a:r>
          </a:p>
          <a:p>
            <a:pPr lvl="1"/>
            <a:r>
              <a:rPr lang="en-US" dirty="0">
                <a:solidFill>
                  <a:schemeClr val="tx1"/>
                </a:solidFill>
              </a:rPr>
              <a:t>2.4% reduction</a:t>
            </a:r>
          </a:p>
          <a:p>
            <a:pPr lvl="1"/>
            <a:r>
              <a:rPr lang="en-US" dirty="0">
                <a:solidFill>
                  <a:schemeClr val="tx1"/>
                </a:solidFill>
              </a:rPr>
              <a:t>$ 0.53/ mailer</a:t>
            </a:r>
          </a:p>
          <a:p>
            <a:r>
              <a:rPr lang="en-US" b="1" dirty="0">
                <a:solidFill>
                  <a:schemeClr val="tx1"/>
                </a:solidFill>
              </a:rPr>
              <a:t>2-way messaging  </a:t>
            </a:r>
          </a:p>
          <a:p>
            <a:pPr lvl="1"/>
            <a:r>
              <a:rPr lang="en-US" dirty="0">
                <a:solidFill>
                  <a:schemeClr val="tx1"/>
                </a:solidFill>
              </a:rPr>
              <a:t>11% reduction</a:t>
            </a:r>
          </a:p>
          <a:p>
            <a:pPr lvl="1"/>
            <a:r>
              <a:rPr lang="en-US" dirty="0">
                <a:solidFill>
                  <a:schemeClr val="tx1"/>
                </a:solidFill>
              </a:rPr>
              <a:t>Free on ClassDojo </a:t>
            </a:r>
          </a:p>
          <a:p>
            <a:r>
              <a:rPr lang="en-US" b="1" dirty="0">
                <a:solidFill>
                  <a:schemeClr val="tx1"/>
                </a:solidFill>
              </a:rPr>
              <a:t>Social services intervention</a:t>
            </a:r>
          </a:p>
          <a:p>
            <a:pPr lvl="1"/>
            <a:r>
              <a:rPr lang="en-US" dirty="0">
                <a:solidFill>
                  <a:schemeClr val="tx1"/>
                </a:solidFill>
              </a:rPr>
              <a:t>6% reduction</a:t>
            </a:r>
          </a:p>
          <a:p>
            <a:pPr lvl="1"/>
            <a:r>
              <a:rPr lang="en-US" dirty="0">
                <a:solidFill>
                  <a:schemeClr val="tx1"/>
                </a:solidFill>
              </a:rPr>
              <a:t>$427,000/SY</a:t>
            </a:r>
          </a:p>
          <a:p>
            <a:r>
              <a:rPr lang="en-US" b="1" dirty="0">
                <a:solidFill>
                  <a:schemeClr val="tx1"/>
                </a:solidFill>
              </a:rPr>
              <a:t>Public transportation</a:t>
            </a:r>
          </a:p>
          <a:p>
            <a:r>
              <a:rPr lang="en-US" b="1" dirty="0">
                <a:solidFill>
                  <a:schemeClr val="tx1"/>
                </a:solidFill>
              </a:rPr>
              <a:t>Breakfast after-the-bell</a:t>
            </a:r>
          </a:p>
        </p:txBody>
      </p:sp>
      <p:cxnSp>
        <p:nvCxnSpPr>
          <p:cNvPr id="7" name="Straight Connector 6">
            <a:extLst>
              <a:ext uri="{FF2B5EF4-FFF2-40B4-BE49-F238E27FC236}">
                <a16:creationId xmlns:a16="http://schemas.microsoft.com/office/drawing/2014/main" id="{2AD29684-16AA-7ACE-AD8A-DD857AC5648C}"/>
              </a:ext>
            </a:extLst>
          </p:cNvPr>
          <p:cNvCxnSpPr/>
          <p:nvPr/>
        </p:nvCxnSpPr>
        <p:spPr>
          <a:xfrm>
            <a:off x="922111" y="1495442"/>
            <a:ext cx="92169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4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7855-B351-2CDE-9ACC-9A50FEE4889B}"/>
              </a:ext>
            </a:extLst>
          </p:cNvPr>
          <p:cNvSpPr>
            <a:spLocks noGrp="1"/>
          </p:cNvSpPr>
          <p:nvPr>
            <p:ph type="title"/>
          </p:nvPr>
        </p:nvSpPr>
        <p:spPr>
          <a:xfrm>
            <a:off x="673633" y="-6755"/>
            <a:ext cx="10515600" cy="1325563"/>
          </a:xfrm>
        </p:spPr>
        <p:txBody>
          <a:bodyPr>
            <a:normAutofit/>
          </a:bodyPr>
          <a:lstStyle/>
          <a:p>
            <a:r>
              <a:rPr lang="en-US" b="0" dirty="0">
                <a:solidFill>
                  <a:schemeClr val="tx1"/>
                </a:solidFill>
              </a:rPr>
              <a:t>Mailers</a:t>
            </a:r>
            <a:r>
              <a:rPr lang="en-US" b="0" dirty="0"/>
              <a:t> </a:t>
            </a:r>
          </a:p>
        </p:txBody>
      </p:sp>
      <p:sp>
        <p:nvSpPr>
          <p:cNvPr id="3" name="Content Placeholder 2">
            <a:extLst>
              <a:ext uri="{FF2B5EF4-FFF2-40B4-BE49-F238E27FC236}">
                <a16:creationId xmlns:a16="http://schemas.microsoft.com/office/drawing/2014/main" id="{B9C88D66-5B18-0142-F0A4-9C9EBB6E80FF}"/>
              </a:ext>
            </a:extLst>
          </p:cNvPr>
          <p:cNvSpPr>
            <a:spLocks noGrp="1"/>
          </p:cNvSpPr>
          <p:nvPr>
            <p:ph idx="1"/>
          </p:nvPr>
        </p:nvSpPr>
        <p:spPr>
          <a:xfrm>
            <a:off x="363787" y="1601595"/>
            <a:ext cx="6037013" cy="4377660"/>
          </a:xfrm>
        </p:spPr>
        <p:txBody>
          <a:bodyPr>
            <a:normAutofit/>
          </a:bodyPr>
          <a:lstStyle/>
          <a:p>
            <a:r>
              <a:rPr lang="en-US" sz="2500" dirty="0">
                <a:solidFill>
                  <a:schemeClr val="tx1"/>
                </a:solidFill>
              </a:rPr>
              <a:t>Mailing letters to parents with student report cards.</a:t>
            </a:r>
          </a:p>
          <a:p>
            <a:r>
              <a:rPr lang="en-US" sz="2500" dirty="0">
                <a:solidFill>
                  <a:schemeClr val="tx1"/>
                </a:solidFill>
              </a:rPr>
              <a:t>1</a:t>
            </a:r>
            <a:r>
              <a:rPr lang="en-US" sz="2500" baseline="30000" dirty="0">
                <a:solidFill>
                  <a:schemeClr val="tx1"/>
                </a:solidFill>
              </a:rPr>
              <a:t>st</a:t>
            </a:r>
            <a:r>
              <a:rPr lang="en-US" sz="2500" dirty="0">
                <a:solidFill>
                  <a:schemeClr val="tx1"/>
                </a:solidFill>
              </a:rPr>
              <a:t>-12</a:t>
            </a:r>
            <a:r>
              <a:rPr lang="en-US" sz="2500" baseline="30000" dirty="0">
                <a:solidFill>
                  <a:schemeClr val="tx1"/>
                </a:solidFill>
              </a:rPr>
              <a:t>th</a:t>
            </a:r>
            <a:r>
              <a:rPr lang="en-US" sz="2500" dirty="0">
                <a:solidFill>
                  <a:schemeClr val="tx1"/>
                </a:solidFill>
              </a:rPr>
              <a:t> grade; Philadelphia; 10 CA school districts (urban, rural, and suburban elementary schools)</a:t>
            </a:r>
          </a:p>
          <a:p>
            <a:r>
              <a:rPr lang="en-US" sz="2500" b="1" dirty="0">
                <a:solidFill>
                  <a:schemeClr val="tx1"/>
                </a:solidFill>
              </a:rPr>
              <a:t>Results-</a:t>
            </a:r>
            <a:r>
              <a:rPr lang="en-US" sz="2500" dirty="0">
                <a:solidFill>
                  <a:schemeClr val="tx1"/>
                </a:solidFill>
              </a:rPr>
              <a:t> 0.5% reduction in Philadelphia; 2.4% in CA</a:t>
            </a:r>
          </a:p>
          <a:p>
            <a:r>
              <a:rPr lang="en-US" sz="2500" b="1" dirty="0">
                <a:solidFill>
                  <a:schemeClr val="tx1"/>
                </a:solidFill>
              </a:rPr>
              <a:t>Cost-</a:t>
            </a:r>
            <a:r>
              <a:rPr lang="en-US" sz="2500" dirty="0">
                <a:solidFill>
                  <a:schemeClr val="tx1"/>
                </a:solidFill>
              </a:rPr>
              <a:t> $0.53/mailer</a:t>
            </a:r>
          </a:p>
          <a:p>
            <a:pPr marL="457200" lvl="1" indent="0">
              <a:buNone/>
            </a:pPr>
            <a:endParaRPr lang="en-US" dirty="0"/>
          </a:p>
        </p:txBody>
      </p:sp>
      <p:pic>
        <p:nvPicPr>
          <p:cNvPr id="5" name="Picture 4">
            <a:extLst>
              <a:ext uri="{FF2B5EF4-FFF2-40B4-BE49-F238E27FC236}">
                <a16:creationId xmlns:a16="http://schemas.microsoft.com/office/drawing/2014/main" id="{78B5D514-9F81-1CED-C749-8AECBF2C6DAD}"/>
              </a:ext>
            </a:extLst>
          </p:cNvPr>
          <p:cNvPicPr>
            <a:picLocks noChangeAspect="1"/>
          </p:cNvPicPr>
          <p:nvPr/>
        </p:nvPicPr>
        <p:blipFill>
          <a:blip r:embed="rId2"/>
          <a:stretch>
            <a:fillRect/>
          </a:stretch>
        </p:blipFill>
        <p:spPr>
          <a:xfrm>
            <a:off x="6301946" y="1497774"/>
            <a:ext cx="5427413" cy="4350063"/>
          </a:xfrm>
          <a:prstGeom prst="rect">
            <a:avLst/>
          </a:prstGeom>
        </p:spPr>
      </p:pic>
      <p:cxnSp>
        <p:nvCxnSpPr>
          <p:cNvPr id="8" name="Straight Connector 7">
            <a:extLst>
              <a:ext uri="{FF2B5EF4-FFF2-40B4-BE49-F238E27FC236}">
                <a16:creationId xmlns:a16="http://schemas.microsoft.com/office/drawing/2014/main" id="{70C88360-1A9F-8E7F-52C2-2FCA6B8CB072}"/>
              </a:ext>
            </a:extLst>
          </p:cNvPr>
          <p:cNvCxnSpPr/>
          <p:nvPr/>
        </p:nvCxnSpPr>
        <p:spPr>
          <a:xfrm>
            <a:off x="673633" y="1413070"/>
            <a:ext cx="92169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19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6BD29C-4818-2D43-A807-848CD0722521}"/>
              </a:ext>
            </a:extLst>
          </p:cNvPr>
          <p:cNvSpPr>
            <a:spLocks noGrp="1"/>
          </p:cNvSpPr>
          <p:nvPr>
            <p:ph type="sldNum" sz="quarter" idx="12"/>
          </p:nvPr>
        </p:nvSpPr>
        <p:spPr/>
        <p:txBody>
          <a:bodyPr/>
          <a:lstStyle/>
          <a:p>
            <a:fld id="{9384FF6D-5FD2-A847-8599-D7B37E65F8CD}" type="slidenum">
              <a:rPr lang="en-US" smtClean="0"/>
              <a:pPr/>
              <a:t>2</a:t>
            </a:fld>
            <a:r>
              <a:rPr lang="en-US"/>
              <a:t>  |  George Mason University</a:t>
            </a:r>
          </a:p>
        </p:txBody>
      </p:sp>
      <p:sp>
        <p:nvSpPr>
          <p:cNvPr id="2" name="Title 1">
            <a:extLst>
              <a:ext uri="{FF2B5EF4-FFF2-40B4-BE49-F238E27FC236}">
                <a16:creationId xmlns:a16="http://schemas.microsoft.com/office/drawing/2014/main" id="{C9A2C7CA-009E-3642-BBCF-87C9A3289253}"/>
              </a:ext>
            </a:extLst>
          </p:cNvPr>
          <p:cNvSpPr>
            <a:spLocks noGrp="1"/>
          </p:cNvSpPr>
          <p:nvPr>
            <p:ph type="title"/>
          </p:nvPr>
        </p:nvSpPr>
        <p:spPr>
          <a:xfrm>
            <a:off x="-427462" y="-909714"/>
            <a:ext cx="7087025" cy="1585732"/>
          </a:xfrm>
        </p:spPr>
        <p:txBody>
          <a:bodyPr>
            <a:normAutofit/>
          </a:bodyPr>
          <a:lstStyle/>
          <a:p>
            <a:pPr algn="ctr"/>
            <a:r>
              <a:rPr lang="en-US" sz="2400" b="0" dirty="0">
                <a:latin typeface="Calibri"/>
                <a:cs typeface="Calibri"/>
              </a:rPr>
              <a:t>Chronic Absenteeism - Panel Members</a:t>
            </a:r>
            <a:endParaRPr lang="en-US" sz="2400" b="0" dirty="0">
              <a:latin typeface="Calibri"/>
              <a:ea typeface="Calibri"/>
              <a:cs typeface="Calibri"/>
            </a:endParaRPr>
          </a:p>
        </p:txBody>
      </p:sp>
      <p:pic>
        <p:nvPicPr>
          <p:cNvPr id="8" name="Picture Placeholder 7" descr="A person standing in front of a whiteboard&#10;&#10;Description automatically generated">
            <a:extLst>
              <a:ext uri="{FF2B5EF4-FFF2-40B4-BE49-F238E27FC236}">
                <a16:creationId xmlns:a16="http://schemas.microsoft.com/office/drawing/2014/main" id="{6ED411A4-76CE-2D20-F441-4655C6AEE4FB}"/>
              </a:ext>
            </a:extLst>
          </p:cNvPr>
          <p:cNvPicPr>
            <a:picLocks noGrp="1" noChangeAspect="1"/>
          </p:cNvPicPr>
          <p:nvPr>
            <p:ph type="pic" sz="quarter" idx="13"/>
          </p:nvPr>
        </p:nvPicPr>
        <p:blipFill>
          <a:blip r:embed="rId3"/>
          <a:srcRect l="16625" r="16625"/>
          <a:stretch>
            <a:fillRect/>
          </a:stretch>
        </p:blipFill>
        <p:spPr>
          <a:xfrm>
            <a:off x="6175375" y="-59531"/>
            <a:ext cx="6858000" cy="6858000"/>
          </a:xfrm>
        </p:spPr>
      </p:pic>
      <p:sp>
        <p:nvSpPr>
          <p:cNvPr id="3" name="TextBox 2">
            <a:extLst>
              <a:ext uri="{FF2B5EF4-FFF2-40B4-BE49-F238E27FC236}">
                <a16:creationId xmlns:a16="http://schemas.microsoft.com/office/drawing/2014/main" id="{7A827DC7-FFB4-35BC-B47E-A484B2146D2F}"/>
              </a:ext>
            </a:extLst>
          </p:cNvPr>
          <p:cNvSpPr txBox="1"/>
          <p:nvPr/>
        </p:nvSpPr>
        <p:spPr>
          <a:xfrm>
            <a:off x="166256" y="776873"/>
            <a:ext cx="5894428" cy="7832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300" b="1" dirty="0">
                <a:solidFill>
                  <a:srgbClr val="006633"/>
                </a:solidFill>
                <a:latin typeface="Calibri"/>
                <a:ea typeface="Calibri"/>
                <a:cs typeface="Calibri"/>
              </a:rPr>
              <a:t>Michael S. Axler, </a:t>
            </a:r>
            <a:r>
              <a:rPr lang="en-US" sz="1300" b="1" dirty="0" err="1">
                <a:solidFill>
                  <a:srgbClr val="006633"/>
                </a:solidFill>
                <a:latin typeface="Calibri"/>
                <a:ea typeface="+mn-lt"/>
                <a:cs typeface="+mn-lt"/>
              </a:rPr>
              <a:t>Psy.D</a:t>
            </a:r>
            <a:endParaRPr lang="en-US" sz="1300" b="1" dirty="0">
              <a:solidFill>
                <a:srgbClr val="262626"/>
              </a:solidFill>
              <a:latin typeface="Calibri"/>
              <a:ea typeface="+mn-lt"/>
              <a:cs typeface="+mn-lt"/>
            </a:endParaRPr>
          </a:p>
          <a:p>
            <a:pPr marL="742950" lvl="1" indent="-285750">
              <a:buFont typeface="Courier New"/>
              <a:buChar char="o"/>
            </a:pPr>
            <a:r>
              <a:rPr lang="en-US" sz="1300" dirty="0">
                <a:solidFill>
                  <a:srgbClr val="006633"/>
                </a:solidFill>
                <a:latin typeface="Calibri"/>
                <a:ea typeface="Calibri"/>
                <a:cs typeface="Calibri"/>
              </a:rPr>
              <a:t>Director, Intervention and Prevention Services, Fairfax County Public Schools </a:t>
            </a:r>
            <a:endParaRPr lang="en-US" sz="1300" dirty="0">
              <a:latin typeface="Calibri"/>
              <a:ea typeface="Calibri"/>
              <a:cs typeface="Calibri"/>
            </a:endParaRPr>
          </a:p>
          <a:p>
            <a:pPr marL="285750" indent="-285750">
              <a:buFont typeface="Arial"/>
              <a:buChar char="•"/>
            </a:pPr>
            <a:endParaRPr lang="en-US" sz="1300" dirty="0">
              <a:latin typeface="Calibri"/>
              <a:ea typeface="Calibri"/>
              <a:cs typeface="Calibri"/>
            </a:endParaRPr>
          </a:p>
          <a:p>
            <a:pPr marL="285750" indent="-285750">
              <a:buFont typeface="Arial"/>
              <a:buChar char="•"/>
            </a:pPr>
            <a:r>
              <a:rPr lang="en-US" sz="1300" b="1" dirty="0">
                <a:solidFill>
                  <a:srgbClr val="006633"/>
                </a:solidFill>
                <a:latin typeface="Calibri"/>
                <a:ea typeface="Calibri"/>
                <a:cs typeface="Calibri"/>
              </a:rPr>
              <a:t>Laura Thieman, LCSW, MPH  </a:t>
            </a:r>
            <a:endParaRPr lang="en-US" sz="1300" b="1" dirty="0">
              <a:solidFill>
                <a:srgbClr val="262626"/>
              </a:solidFill>
              <a:latin typeface="Calibri"/>
              <a:ea typeface="Calibri"/>
              <a:cs typeface="Calibri"/>
            </a:endParaRPr>
          </a:p>
          <a:p>
            <a:pPr marL="742950" lvl="1" indent="-285750">
              <a:buFont typeface="Courier New"/>
              <a:buChar char="o"/>
            </a:pPr>
            <a:r>
              <a:rPr lang="en-US" sz="1300" dirty="0">
                <a:solidFill>
                  <a:srgbClr val="006633"/>
                </a:solidFill>
                <a:latin typeface="Calibri"/>
                <a:ea typeface="Calibri"/>
                <a:cs typeface="Calibri"/>
              </a:rPr>
              <a:t>Manager, Student Attendance &amp; Engagement, Fairfax County Public Schools </a:t>
            </a:r>
            <a:endParaRPr lang="en-US" sz="1300" dirty="0">
              <a:latin typeface="Calibri"/>
              <a:ea typeface="Calibri"/>
              <a:cs typeface="Calibri"/>
            </a:endParaRPr>
          </a:p>
          <a:p>
            <a:pPr marL="285750" indent="-285750">
              <a:buFont typeface="Arial"/>
              <a:buChar char="•"/>
            </a:pPr>
            <a:endParaRPr lang="en-US" sz="1300" dirty="0">
              <a:latin typeface="Calibri"/>
              <a:ea typeface="Calibri"/>
              <a:cs typeface="Calibri"/>
            </a:endParaRPr>
          </a:p>
          <a:p>
            <a:pPr marL="285750" indent="-285750">
              <a:buFont typeface="Arial"/>
              <a:buChar char="•"/>
            </a:pPr>
            <a:r>
              <a:rPr lang="en-US" sz="1300" b="1" dirty="0">
                <a:solidFill>
                  <a:srgbClr val="006633"/>
                </a:solidFill>
                <a:latin typeface="Calibri"/>
                <a:ea typeface="Calibri"/>
                <a:cs typeface="Calibri"/>
              </a:rPr>
              <a:t>Dr. Marcella P. Simmons</a:t>
            </a:r>
            <a:endParaRPr lang="en-US" sz="1300" b="1" dirty="0">
              <a:solidFill>
                <a:srgbClr val="262626"/>
              </a:solidFill>
              <a:latin typeface="Calibri"/>
              <a:ea typeface="Calibri"/>
              <a:cs typeface="Calibri"/>
            </a:endParaRPr>
          </a:p>
          <a:p>
            <a:pPr marL="742950" lvl="1" indent="-285750">
              <a:buFont typeface="Courier New"/>
              <a:buChar char="o"/>
            </a:pPr>
            <a:r>
              <a:rPr lang="en-US" sz="1300" dirty="0">
                <a:solidFill>
                  <a:srgbClr val="006633"/>
                </a:solidFill>
                <a:latin typeface="Calibri"/>
                <a:ea typeface="Calibri"/>
                <a:cs typeface="Calibri"/>
              </a:rPr>
              <a:t>Assistant Principal, Robert E. Aylor Middle School, Frederick County Public Schools </a:t>
            </a:r>
            <a:endParaRPr lang="en-US" sz="1300" dirty="0">
              <a:latin typeface="Calibri"/>
              <a:ea typeface="Calibri"/>
              <a:cs typeface="Calibri"/>
            </a:endParaRPr>
          </a:p>
          <a:p>
            <a:pPr marL="285750" indent="-285750">
              <a:buFont typeface="Arial"/>
              <a:buChar char="•"/>
            </a:pPr>
            <a:endParaRPr lang="en-US" sz="1300" dirty="0">
              <a:latin typeface="Calibri"/>
              <a:ea typeface="Calibri"/>
              <a:cs typeface="Calibri"/>
            </a:endParaRPr>
          </a:p>
          <a:p>
            <a:pPr marL="285750" indent="-285750">
              <a:buFont typeface="Arial"/>
              <a:buChar char="•"/>
            </a:pPr>
            <a:r>
              <a:rPr lang="en-US" sz="1300" b="1" dirty="0">
                <a:solidFill>
                  <a:srgbClr val="006633"/>
                </a:solidFill>
                <a:latin typeface="Calibri"/>
                <a:ea typeface="Calibri"/>
                <a:cs typeface="Calibri"/>
              </a:rPr>
              <a:t>Timothy Kasik</a:t>
            </a:r>
            <a:endParaRPr lang="en-US" sz="1300" b="1" dirty="0">
              <a:solidFill>
                <a:srgbClr val="262626"/>
              </a:solidFill>
              <a:latin typeface="Calibri"/>
              <a:ea typeface="Calibri"/>
              <a:cs typeface="Calibri"/>
            </a:endParaRPr>
          </a:p>
          <a:p>
            <a:pPr marL="742950" lvl="1" indent="-285750">
              <a:buFont typeface="Courier New"/>
              <a:buChar char="o"/>
            </a:pPr>
            <a:r>
              <a:rPr lang="en-US" sz="1300" dirty="0">
                <a:solidFill>
                  <a:srgbClr val="006633"/>
                </a:solidFill>
                <a:latin typeface="Calibri"/>
                <a:ea typeface="Calibri"/>
                <a:cs typeface="Calibri"/>
              </a:rPr>
              <a:t>Principal, Mount Daniel Elementary School, Falls Church City Public Schools </a:t>
            </a:r>
            <a:endParaRPr lang="en-US" sz="1300" dirty="0">
              <a:solidFill>
                <a:srgbClr val="262626"/>
              </a:solidFill>
              <a:latin typeface="Calibri"/>
              <a:ea typeface="Calibri"/>
              <a:cs typeface="Calibri"/>
            </a:endParaRPr>
          </a:p>
          <a:p>
            <a:pPr marL="285750" indent="-285750">
              <a:buFont typeface="Arial"/>
              <a:buChar char="•"/>
            </a:pPr>
            <a:endParaRPr lang="en-US" sz="1300" dirty="0">
              <a:latin typeface="Calibri"/>
              <a:ea typeface="Calibri"/>
              <a:cs typeface="Calibri"/>
            </a:endParaRPr>
          </a:p>
          <a:p>
            <a:pPr marL="285750" indent="-285750">
              <a:buFont typeface="Arial"/>
              <a:buChar char="•"/>
            </a:pPr>
            <a:r>
              <a:rPr lang="en-US" sz="1300" b="1" dirty="0">
                <a:solidFill>
                  <a:srgbClr val="006633"/>
                </a:solidFill>
                <a:latin typeface="Calibri"/>
                <a:ea typeface="Calibri"/>
                <a:cs typeface="Calibri"/>
              </a:rPr>
              <a:t>Sarah Coughter</a:t>
            </a:r>
            <a:endParaRPr lang="en-US" sz="1300" dirty="0">
              <a:solidFill>
                <a:srgbClr val="262626"/>
              </a:solidFill>
              <a:latin typeface="Calibri"/>
              <a:ea typeface="Calibri"/>
              <a:cs typeface="Calibri"/>
            </a:endParaRPr>
          </a:p>
          <a:p>
            <a:pPr marL="742950" lvl="1" indent="-285750">
              <a:buFont typeface="Courier New"/>
              <a:buChar char="o"/>
            </a:pPr>
            <a:r>
              <a:rPr lang="en-US" sz="1300" dirty="0">
                <a:solidFill>
                  <a:srgbClr val="006633"/>
                </a:solidFill>
                <a:latin typeface="Calibri"/>
                <a:ea typeface="Calibri"/>
                <a:cs typeface="Calibri"/>
              </a:rPr>
              <a:t>Social Worker, Mount Daniel Elementary School, Falls Church City Public Schools </a:t>
            </a:r>
            <a:endParaRPr lang="en-US" sz="1300" dirty="0">
              <a:latin typeface="Calibri"/>
              <a:ea typeface="Calibri"/>
              <a:cs typeface="Calibri"/>
            </a:endParaRPr>
          </a:p>
          <a:p>
            <a:pPr marL="285750" indent="-285750">
              <a:buFont typeface="Arial"/>
              <a:buChar char="•"/>
            </a:pPr>
            <a:endParaRPr lang="en-US" sz="1300" dirty="0">
              <a:latin typeface="Calibri"/>
              <a:ea typeface="Calibri"/>
              <a:cs typeface="Calibri"/>
            </a:endParaRPr>
          </a:p>
          <a:p>
            <a:pPr marL="285750" indent="-285750">
              <a:buFont typeface="Arial"/>
              <a:buChar char="•"/>
            </a:pPr>
            <a:r>
              <a:rPr lang="en-US" sz="1300" b="1" dirty="0">
                <a:solidFill>
                  <a:srgbClr val="006633"/>
                </a:solidFill>
                <a:latin typeface="Calibri"/>
                <a:ea typeface="Calibri"/>
                <a:cs typeface="Calibri"/>
              </a:rPr>
              <a:t>Dr. Thomas Taylor</a:t>
            </a:r>
            <a:endParaRPr lang="en-US" sz="1300" dirty="0">
              <a:solidFill>
                <a:srgbClr val="262626"/>
              </a:solidFill>
              <a:latin typeface="Calibri"/>
              <a:ea typeface="Calibri"/>
              <a:cs typeface="Calibri"/>
            </a:endParaRPr>
          </a:p>
          <a:p>
            <a:pPr marL="742950" lvl="1" indent="-285750">
              <a:buFont typeface="Courier New"/>
              <a:buChar char="o"/>
            </a:pPr>
            <a:r>
              <a:rPr lang="en-US" sz="1300" dirty="0">
                <a:solidFill>
                  <a:srgbClr val="006633"/>
                </a:solidFill>
                <a:latin typeface="Calibri"/>
                <a:ea typeface="Calibri"/>
                <a:cs typeface="Calibri"/>
              </a:rPr>
              <a:t>Superintendent, Stafford County Public Schools </a:t>
            </a:r>
            <a:endParaRPr lang="en-US" sz="1300" dirty="0">
              <a:latin typeface="Calibri"/>
              <a:ea typeface="Calibri"/>
              <a:cs typeface="Calibri"/>
            </a:endParaRPr>
          </a:p>
          <a:p>
            <a:pPr marL="285750" indent="-285750">
              <a:buFont typeface="Arial"/>
              <a:buChar char="•"/>
            </a:pPr>
            <a:endParaRPr lang="en-US" sz="1300" dirty="0">
              <a:latin typeface="Calibri"/>
              <a:ea typeface="Calibri"/>
              <a:cs typeface="Calibri"/>
            </a:endParaRPr>
          </a:p>
          <a:p>
            <a:pPr marL="285750" indent="-285750">
              <a:buFont typeface="Arial"/>
              <a:buChar char="•"/>
            </a:pPr>
            <a:r>
              <a:rPr lang="en-US" sz="1300" b="1" dirty="0">
                <a:solidFill>
                  <a:srgbClr val="006633"/>
                </a:solidFill>
                <a:latin typeface="Calibri"/>
                <a:ea typeface="Calibri"/>
                <a:cs typeface="Calibri"/>
              </a:rPr>
              <a:t>Alyssa Barone, </a:t>
            </a:r>
            <a:r>
              <a:rPr lang="en-US" sz="1300" b="1" dirty="0" err="1">
                <a:solidFill>
                  <a:srgbClr val="006633"/>
                </a:solidFill>
                <a:latin typeface="Calibri"/>
                <a:ea typeface="Calibri"/>
                <a:cs typeface="Calibri"/>
              </a:rPr>
              <a:t>Phd</a:t>
            </a:r>
            <a:r>
              <a:rPr lang="en-US" sz="1300" b="1" dirty="0">
                <a:solidFill>
                  <a:srgbClr val="006633"/>
                </a:solidFill>
                <a:latin typeface="Calibri"/>
                <a:ea typeface="Calibri"/>
                <a:cs typeface="Calibri"/>
              </a:rPr>
              <a:t> Student</a:t>
            </a:r>
            <a:endParaRPr lang="en-US" sz="1300" b="1" dirty="0">
              <a:solidFill>
                <a:srgbClr val="262626"/>
              </a:solidFill>
              <a:latin typeface="Calibri"/>
              <a:ea typeface="Calibri"/>
              <a:cs typeface="Calibri"/>
            </a:endParaRPr>
          </a:p>
          <a:p>
            <a:pPr marL="742950" lvl="1" indent="-285750">
              <a:buFont typeface="Courier New"/>
              <a:buChar char="o"/>
            </a:pPr>
            <a:r>
              <a:rPr lang="en-US" sz="1300" dirty="0">
                <a:solidFill>
                  <a:srgbClr val="006633"/>
                </a:solidFill>
                <a:latin typeface="Calibri"/>
                <a:ea typeface="Calibri"/>
                <a:cs typeface="Calibri"/>
              </a:rPr>
              <a:t>George Mason University </a:t>
            </a:r>
            <a:endParaRPr lang="en-US" sz="1300" dirty="0">
              <a:latin typeface="Calibri"/>
              <a:ea typeface="Calibri"/>
              <a:cs typeface="Calibri"/>
            </a:endParaRPr>
          </a:p>
          <a:p>
            <a:endParaRPr lang="en-US" sz="1300" b="1" dirty="0">
              <a:solidFill>
                <a:srgbClr val="006633"/>
              </a:solidFill>
              <a:latin typeface="Calibri"/>
              <a:ea typeface="Calibri"/>
              <a:cs typeface="Calibri"/>
            </a:endParaRPr>
          </a:p>
          <a:p>
            <a:pPr algn="ctr"/>
            <a:r>
              <a:rPr lang="en-US" sz="1300" b="1" dirty="0">
                <a:solidFill>
                  <a:srgbClr val="006633"/>
                </a:solidFill>
                <a:latin typeface="Calibri"/>
                <a:ea typeface="Calibri"/>
                <a:cs typeface="Calibri"/>
              </a:rPr>
              <a:t>Moderator:  </a:t>
            </a:r>
            <a:r>
              <a:rPr lang="en-US" sz="1300" b="1" dirty="0">
                <a:solidFill>
                  <a:srgbClr val="006633"/>
                </a:solidFill>
                <a:ea typeface="+mn-lt"/>
                <a:cs typeface="+mn-lt"/>
              </a:rPr>
              <a:t>Anne Holton</a:t>
            </a:r>
            <a:endParaRPr lang="en-US" sz="1300" dirty="0">
              <a:solidFill>
                <a:srgbClr val="006633"/>
              </a:solidFill>
              <a:latin typeface="Arial"/>
              <a:ea typeface="Calibri"/>
              <a:cs typeface="Arial"/>
            </a:endParaRPr>
          </a:p>
          <a:p>
            <a:pPr algn="ctr"/>
            <a:r>
              <a:rPr lang="en-US" sz="1300" dirty="0">
                <a:solidFill>
                  <a:srgbClr val="006633"/>
                </a:solidFill>
                <a:latin typeface="Calibri"/>
                <a:ea typeface="Calibri"/>
                <a:cs typeface="Calibri"/>
              </a:rPr>
              <a:t>Professor of Education Policy, George Mason University </a:t>
            </a:r>
            <a:endParaRPr lang="en-US" sz="1300" dirty="0">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a:p>
            <a:endParaRPr lang="en-US" sz="1400" dirty="0">
              <a:solidFill>
                <a:srgbClr val="006633"/>
              </a:solidFill>
              <a:latin typeface="Calibri"/>
              <a:ea typeface="Calibri"/>
              <a:cs typeface="Calibri"/>
            </a:endParaRPr>
          </a:p>
        </p:txBody>
      </p:sp>
    </p:spTree>
    <p:extLst>
      <p:ext uri="{BB962C8B-B14F-4D97-AF65-F5344CB8AC3E}">
        <p14:creationId xmlns:p14="http://schemas.microsoft.com/office/powerpoint/2010/main" val="238343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A5C4-DC96-E5DC-5806-4650B32F70F1}"/>
              </a:ext>
            </a:extLst>
          </p:cNvPr>
          <p:cNvSpPr>
            <a:spLocks noGrp="1"/>
          </p:cNvSpPr>
          <p:nvPr>
            <p:ph type="title"/>
          </p:nvPr>
        </p:nvSpPr>
        <p:spPr/>
        <p:txBody>
          <a:bodyPr>
            <a:normAutofit/>
          </a:bodyPr>
          <a:lstStyle/>
          <a:p>
            <a:r>
              <a:rPr lang="en-US" b="0" dirty="0">
                <a:solidFill>
                  <a:schemeClr val="tx1"/>
                </a:solidFill>
              </a:rPr>
              <a:t>2-Way text-message </a:t>
            </a:r>
          </a:p>
        </p:txBody>
      </p:sp>
      <p:sp>
        <p:nvSpPr>
          <p:cNvPr id="3" name="Content Placeholder 2">
            <a:extLst>
              <a:ext uri="{FF2B5EF4-FFF2-40B4-BE49-F238E27FC236}">
                <a16:creationId xmlns:a16="http://schemas.microsoft.com/office/drawing/2014/main" id="{373765C9-CE0C-05F0-F8D4-2CC309027B9F}"/>
              </a:ext>
            </a:extLst>
          </p:cNvPr>
          <p:cNvSpPr>
            <a:spLocks noGrp="1"/>
          </p:cNvSpPr>
          <p:nvPr>
            <p:ph idx="1"/>
          </p:nvPr>
        </p:nvSpPr>
        <p:spPr/>
        <p:txBody>
          <a:bodyPr>
            <a:noAutofit/>
          </a:bodyPr>
          <a:lstStyle/>
          <a:p>
            <a:r>
              <a:rPr lang="en-US" sz="2500" dirty="0">
                <a:solidFill>
                  <a:schemeClr val="tx1"/>
                </a:solidFill>
              </a:rPr>
              <a:t>Messaging system was used in 3 different ways</a:t>
            </a:r>
          </a:p>
          <a:p>
            <a:pPr lvl="1"/>
            <a:r>
              <a:rPr lang="en-US" sz="2500" i="1" dirty="0">
                <a:solidFill>
                  <a:schemeClr val="tx1"/>
                </a:solidFill>
              </a:rPr>
              <a:t>Reminders</a:t>
            </a:r>
            <a:r>
              <a:rPr lang="en-US" sz="2500" dirty="0">
                <a:solidFill>
                  <a:schemeClr val="tx1"/>
                </a:solidFill>
              </a:rPr>
              <a:t>-parent-teacher conferences, school closed, etc.</a:t>
            </a:r>
          </a:p>
          <a:p>
            <a:pPr lvl="1"/>
            <a:r>
              <a:rPr lang="en-US" sz="2500" i="1" dirty="0">
                <a:solidFill>
                  <a:schemeClr val="tx1"/>
                </a:solidFill>
              </a:rPr>
              <a:t>Individualized messages</a:t>
            </a:r>
            <a:r>
              <a:rPr lang="en-US" sz="2500" dirty="0">
                <a:solidFill>
                  <a:schemeClr val="tx1"/>
                </a:solidFill>
              </a:rPr>
              <a:t>- reaching out to parents when a child missed school</a:t>
            </a:r>
          </a:p>
          <a:p>
            <a:pPr lvl="1"/>
            <a:r>
              <a:rPr lang="en-US" sz="2500" i="1" dirty="0">
                <a:solidFill>
                  <a:schemeClr val="tx1"/>
                </a:solidFill>
              </a:rPr>
              <a:t>Support messages</a:t>
            </a:r>
            <a:r>
              <a:rPr lang="en-US" sz="2500" dirty="0">
                <a:solidFill>
                  <a:schemeClr val="tx1"/>
                </a:solidFill>
              </a:rPr>
              <a:t>- Encouraging parental engagement in education </a:t>
            </a:r>
          </a:p>
          <a:p>
            <a:r>
              <a:rPr lang="en-US" sz="2500" dirty="0">
                <a:solidFill>
                  <a:schemeClr val="tx1"/>
                </a:solidFill>
              </a:rPr>
              <a:t>Kindergarten; Urban </a:t>
            </a:r>
          </a:p>
          <a:p>
            <a:r>
              <a:rPr lang="en-US" sz="2500" b="1" dirty="0">
                <a:solidFill>
                  <a:schemeClr val="tx1"/>
                </a:solidFill>
              </a:rPr>
              <a:t>Results-</a:t>
            </a:r>
            <a:r>
              <a:rPr lang="en-US" sz="2500" dirty="0">
                <a:solidFill>
                  <a:schemeClr val="tx1"/>
                </a:solidFill>
              </a:rPr>
              <a:t> 11% reduction; 0.30 SD increase end-of-year scores for Hispanic students</a:t>
            </a:r>
          </a:p>
          <a:p>
            <a:r>
              <a:rPr lang="en-US" sz="2500" b="1" dirty="0">
                <a:solidFill>
                  <a:schemeClr val="tx1"/>
                </a:solidFill>
              </a:rPr>
              <a:t>Cost-</a:t>
            </a:r>
            <a:r>
              <a:rPr lang="en-US" sz="2500" dirty="0">
                <a:solidFill>
                  <a:schemeClr val="tx1"/>
                </a:solidFill>
              </a:rPr>
              <a:t> $9,000/SY (AmeriCorps)</a:t>
            </a:r>
          </a:p>
          <a:p>
            <a:pPr marL="201168" lvl="1" indent="0">
              <a:buNone/>
            </a:pPr>
            <a:r>
              <a:rPr lang="en-US" sz="2300" b="1" dirty="0">
                <a:solidFill>
                  <a:schemeClr val="tx1"/>
                </a:solidFill>
              </a:rPr>
              <a:t>         ClassDojo is free for all schools! </a:t>
            </a:r>
            <a:br>
              <a:rPr lang="en-US" sz="2300" dirty="0">
                <a:solidFill>
                  <a:schemeClr val="tx1"/>
                </a:solidFill>
              </a:rPr>
            </a:br>
            <a:r>
              <a:rPr lang="en-US" sz="2300" dirty="0">
                <a:solidFill>
                  <a:schemeClr val="tx1"/>
                </a:solidFill>
              </a:rPr>
              <a:t>	</a:t>
            </a:r>
          </a:p>
        </p:txBody>
      </p:sp>
      <p:cxnSp>
        <p:nvCxnSpPr>
          <p:cNvPr id="7" name="Straight Connector 6">
            <a:extLst>
              <a:ext uri="{FF2B5EF4-FFF2-40B4-BE49-F238E27FC236}">
                <a16:creationId xmlns:a16="http://schemas.microsoft.com/office/drawing/2014/main" id="{0F3E27A8-5505-BCE8-552C-A0F3277EF5D0}"/>
              </a:ext>
            </a:extLst>
          </p:cNvPr>
          <p:cNvCxnSpPr/>
          <p:nvPr/>
        </p:nvCxnSpPr>
        <p:spPr>
          <a:xfrm>
            <a:off x="838200" y="1472705"/>
            <a:ext cx="92169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26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1D0-3CC4-61D1-0A75-ECBCC8DE4058}"/>
              </a:ext>
            </a:extLst>
          </p:cNvPr>
          <p:cNvSpPr>
            <a:spLocks noGrp="1"/>
          </p:cNvSpPr>
          <p:nvPr>
            <p:ph type="title"/>
          </p:nvPr>
        </p:nvSpPr>
        <p:spPr>
          <a:xfrm>
            <a:off x="838200" y="260281"/>
            <a:ext cx="10515600" cy="1325563"/>
          </a:xfrm>
        </p:spPr>
        <p:txBody>
          <a:bodyPr>
            <a:normAutofit/>
          </a:bodyPr>
          <a:lstStyle/>
          <a:p>
            <a:r>
              <a:rPr lang="en-US" b="0" dirty="0">
                <a:solidFill>
                  <a:schemeClr val="tx1"/>
                </a:solidFill>
              </a:rPr>
              <a:t>Social Services Early Intervention</a:t>
            </a:r>
          </a:p>
        </p:txBody>
      </p:sp>
      <p:sp>
        <p:nvSpPr>
          <p:cNvPr id="3" name="Content Placeholder 2">
            <a:extLst>
              <a:ext uri="{FF2B5EF4-FFF2-40B4-BE49-F238E27FC236}">
                <a16:creationId xmlns:a16="http://schemas.microsoft.com/office/drawing/2014/main" id="{BB328D93-314A-0DEA-5841-23A69829AA7E}"/>
              </a:ext>
            </a:extLst>
          </p:cNvPr>
          <p:cNvSpPr>
            <a:spLocks noGrp="1"/>
          </p:cNvSpPr>
          <p:nvPr>
            <p:ph idx="1"/>
          </p:nvPr>
        </p:nvSpPr>
        <p:spPr>
          <a:xfrm>
            <a:off x="838200" y="1925427"/>
            <a:ext cx="10515600" cy="4377660"/>
          </a:xfrm>
        </p:spPr>
        <p:txBody>
          <a:bodyPr>
            <a:noAutofit/>
          </a:bodyPr>
          <a:lstStyle/>
          <a:p>
            <a:r>
              <a:rPr lang="en-US" sz="2400" dirty="0">
                <a:solidFill>
                  <a:schemeClr val="tx1"/>
                </a:solidFill>
              </a:rPr>
              <a:t>The Truancy Assessment and Service Center (TASC)</a:t>
            </a:r>
          </a:p>
          <a:p>
            <a:r>
              <a:rPr lang="en-US" sz="2400" dirty="0">
                <a:solidFill>
                  <a:schemeClr val="tx1"/>
                </a:solidFill>
              </a:rPr>
              <a:t>Elementary; Southeastern state </a:t>
            </a:r>
          </a:p>
          <a:p>
            <a:r>
              <a:rPr lang="en-US" sz="2400" dirty="0">
                <a:solidFill>
                  <a:schemeClr val="tx1"/>
                </a:solidFill>
              </a:rPr>
              <a:t>TASC procedure </a:t>
            </a:r>
          </a:p>
          <a:p>
            <a:pPr lvl="1"/>
            <a:r>
              <a:rPr lang="en-US" sz="2400" dirty="0">
                <a:solidFill>
                  <a:schemeClr val="tx1"/>
                </a:solidFill>
              </a:rPr>
              <a:t>Letter to chronically absent student’s family</a:t>
            </a:r>
          </a:p>
          <a:p>
            <a:pPr lvl="1"/>
            <a:r>
              <a:rPr lang="en-US" sz="2400" dirty="0">
                <a:solidFill>
                  <a:schemeClr val="tx1"/>
                </a:solidFill>
              </a:rPr>
              <a:t>Family conference</a:t>
            </a:r>
          </a:p>
          <a:p>
            <a:pPr lvl="1"/>
            <a:r>
              <a:rPr lang="en-US" sz="2400" dirty="0">
                <a:solidFill>
                  <a:schemeClr val="tx1"/>
                </a:solidFill>
              </a:rPr>
              <a:t>Family-municipality-school plan </a:t>
            </a:r>
          </a:p>
          <a:p>
            <a:pPr lvl="1"/>
            <a:r>
              <a:rPr lang="en-US" sz="2400" dirty="0">
                <a:solidFill>
                  <a:schemeClr val="tx1"/>
                </a:solidFill>
              </a:rPr>
              <a:t>Mental health/educational services majority of referrals </a:t>
            </a:r>
          </a:p>
          <a:p>
            <a:r>
              <a:rPr lang="en-US" sz="2400" b="1" dirty="0">
                <a:solidFill>
                  <a:schemeClr val="tx1"/>
                </a:solidFill>
              </a:rPr>
              <a:t>Results-</a:t>
            </a:r>
            <a:r>
              <a:rPr lang="en-US" sz="2400" dirty="0">
                <a:solidFill>
                  <a:schemeClr val="tx1"/>
                </a:solidFill>
              </a:rPr>
              <a:t> 6% reduction </a:t>
            </a:r>
          </a:p>
          <a:p>
            <a:r>
              <a:rPr lang="en-US" sz="2400" b="1" dirty="0">
                <a:solidFill>
                  <a:schemeClr val="tx1"/>
                </a:solidFill>
              </a:rPr>
              <a:t>Cost-</a:t>
            </a:r>
            <a:r>
              <a:rPr lang="en-US" sz="2400" dirty="0">
                <a:solidFill>
                  <a:schemeClr val="tx1"/>
                </a:solidFill>
              </a:rPr>
              <a:t> $427,000/SY</a:t>
            </a:r>
          </a:p>
        </p:txBody>
      </p:sp>
      <p:cxnSp>
        <p:nvCxnSpPr>
          <p:cNvPr id="7" name="Straight Connector 6">
            <a:extLst>
              <a:ext uri="{FF2B5EF4-FFF2-40B4-BE49-F238E27FC236}">
                <a16:creationId xmlns:a16="http://schemas.microsoft.com/office/drawing/2014/main" id="{63E4F915-151D-E431-C570-0CBE19825C38}"/>
              </a:ext>
            </a:extLst>
          </p:cNvPr>
          <p:cNvCxnSpPr/>
          <p:nvPr/>
        </p:nvCxnSpPr>
        <p:spPr>
          <a:xfrm>
            <a:off x="838200" y="1755635"/>
            <a:ext cx="92169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87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27B2-BCCA-7CB0-6F62-5EA31F5B223B}"/>
              </a:ext>
            </a:extLst>
          </p:cNvPr>
          <p:cNvSpPr>
            <a:spLocks noGrp="1"/>
          </p:cNvSpPr>
          <p:nvPr>
            <p:ph type="title"/>
          </p:nvPr>
        </p:nvSpPr>
        <p:spPr>
          <a:xfrm>
            <a:off x="1776876" y="375634"/>
            <a:ext cx="9362953" cy="1325563"/>
          </a:xfrm>
        </p:spPr>
        <p:txBody>
          <a:bodyPr>
            <a:normAutofit/>
          </a:bodyPr>
          <a:lstStyle/>
          <a:p>
            <a:r>
              <a:rPr lang="en-US" sz="3600" b="0" dirty="0">
                <a:solidFill>
                  <a:schemeClr val="tx1"/>
                </a:solidFill>
              </a:rPr>
              <a:t>Free Public Transit            Yellow School Bus</a:t>
            </a:r>
          </a:p>
        </p:txBody>
      </p:sp>
      <p:sp>
        <p:nvSpPr>
          <p:cNvPr id="3" name="Content Placeholder 2">
            <a:extLst>
              <a:ext uri="{FF2B5EF4-FFF2-40B4-BE49-F238E27FC236}">
                <a16:creationId xmlns:a16="http://schemas.microsoft.com/office/drawing/2014/main" id="{D819D76A-9B7A-004F-74C0-64D0EBAC1788}"/>
              </a:ext>
            </a:extLst>
          </p:cNvPr>
          <p:cNvSpPr>
            <a:spLocks noGrp="1"/>
          </p:cNvSpPr>
          <p:nvPr>
            <p:ph idx="1"/>
          </p:nvPr>
        </p:nvSpPr>
        <p:spPr>
          <a:xfrm>
            <a:off x="1776876" y="2447894"/>
            <a:ext cx="4488362" cy="2639028"/>
          </a:xfrm>
        </p:spPr>
        <p:txBody>
          <a:bodyPr>
            <a:normAutofit fontScale="92500" lnSpcReduction="10000"/>
          </a:bodyPr>
          <a:lstStyle/>
          <a:p>
            <a:r>
              <a:rPr lang="en-US" sz="2500" dirty="0">
                <a:solidFill>
                  <a:schemeClr val="tx1"/>
                </a:solidFill>
              </a:rPr>
              <a:t>Student Go-To card</a:t>
            </a:r>
          </a:p>
          <a:p>
            <a:pPr marL="800100" lvl="1" indent="-342900">
              <a:buFont typeface="Arial" panose="020B0604020202020204" pitchFamily="34" charset="0"/>
              <a:buChar char="•"/>
            </a:pPr>
            <a:r>
              <a:rPr lang="en-US" sz="2500" dirty="0">
                <a:solidFill>
                  <a:schemeClr val="tx1"/>
                </a:solidFill>
              </a:rPr>
              <a:t>	&gt; 2 miles from school OR 	FRPL</a:t>
            </a:r>
          </a:p>
          <a:p>
            <a:r>
              <a:rPr lang="en-US" sz="2500" dirty="0">
                <a:solidFill>
                  <a:schemeClr val="tx1"/>
                </a:solidFill>
              </a:rPr>
              <a:t>9</a:t>
            </a:r>
            <a:r>
              <a:rPr lang="en-US" sz="2500" baseline="30000" dirty="0">
                <a:solidFill>
                  <a:schemeClr val="tx1"/>
                </a:solidFill>
              </a:rPr>
              <a:t>th</a:t>
            </a:r>
            <a:r>
              <a:rPr lang="en-US" sz="2500" dirty="0">
                <a:solidFill>
                  <a:schemeClr val="tx1"/>
                </a:solidFill>
              </a:rPr>
              <a:t>-12</a:t>
            </a:r>
            <a:r>
              <a:rPr lang="en-US" sz="2500" baseline="30000" dirty="0">
                <a:solidFill>
                  <a:schemeClr val="tx1"/>
                </a:solidFill>
              </a:rPr>
              <a:t>th</a:t>
            </a:r>
            <a:r>
              <a:rPr lang="en-US" sz="2500" dirty="0">
                <a:solidFill>
                  <a:schemeClr val="tx1"/>
                </a:solidFill>
              </a:rPr>
              <a:t> grade; Minneapolis</a:t>
            </a:r>
          </a:p>
          <a:p>
            <a:r>
              <a:rPr lang="en-US" sz="2500" b="1" dirty="0">
                <a:solidFill>
                  <a:schemeClr val="tx1"/>
                </a:solidFill>
              </a:rPr>
              <a:t>Results-</a:t>
            </a:r>
            <a:r>
              <a:rPr lang="en-US" sz="2500" dirty="0">
                <a:solidFill>
                  <a:schemeClr val="tx1"/>
                </a:solidFill>
              </a:rPr>
              <a:t> 6% reduction </a:t>
            </a:r>
          </a:p>
          <a:p>
            <a:r>
              <a:rPr lang="en-US" sz="2500" b="1" dirty="0">
                <a:solidFill>
                  <a:schemeClr val="tx1"/>
                </a:solidFill>
              </a:rPr>
              <a:t>Cost- </a:t>
            </a:r>
            <a:r>
              <a:rPr lang="en-US" sz="2500" dirty="0">
                <a:solidFill>
                  <a:schemeClr val="tx1"/>
                </a:solidFill>
              </a:rPr>
              <a:t>City and state funding </a:t>
            </a:r>
            <a:endParaRPr lang="en-US" sz="2500" b="1" dirty="0">
              <a:solidFill>
                <a:schemeClr val="tx1"/>
              </a:solidFill>
            </a:endParaRPr>
          </a:p>
          <a:p>
            <a:pPr marL="0" indent="0">
              <a:buNone/>
            </a:pPr>
            <a:endParaRPr lang="en-US" dirty="0"/>
          </a:p>
        </p:txBody>
      </p:sp>
      <p:sp>
        <p:nvSpPr>
          <p:cNvPr id="5" name="Content Placeholder 2">
            <a:extLst>
              <a:ext uri="{FF2B5EF4-FFF2-40B4-BE49-F238E27FC236}">
                <a16:creationId xmlns:a16="http://schemas.microsoft.com/office/drawing/2014/main" id="{DBFCE044-0278-0EE3-CB5F-008CA9A8568F}"/>
              </a:ext>
            </a:extLst>
          </p:cNvPr>
          <p:cNvSpPr txBox="1">
            <a:spLocks/>
          </p:cNvSpPr>
          <p:nvPr/>
        </p:nvSpPr>
        <p:spPr>
          <a:xfrm>
            <a:off x="6621515" y="2310798"/>
            <a:ext cx="5073615" cy="3091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There is a negative </a:t>
            </a:r>
            <a:r>
              <a:rPr lang="en-US" sz="2500" b="1" dirty="0"/>
              <a:t>correlation</a:t>
            </a:r>
            <a:r>
              <a:rPr lang="en-US" sz="2500" dirty="0"/>
              <a:t> between kindergarteners taking the bus and absences when compared to other types of transportation</a:t>
            </a:r>
          </a:p>
          <a:p>
            <a:pPr lvl="1"/>
            <a:r>
              <a:rPr lang="en-US" sz="2100" dirty="0"/>
              <a:t>Rural</a:t>
            </a:r>
          </a:p>
          <a:p>
            <a:pPr lvl="1"/>
            <a:r>
              <a:rPr lang="en-US" sz="2100" dirty="0"/>
              <a:t>National sample</a:t>
            </a:r>
          </a:p>
          <a:p>
            <a:pPr marL="0" indent="0">
              <a:buNone/>
            </a:pPr>
            <a:endParaRPr lang="en-US" dirty="0"/>
          </a:p>
        </p:txBody>
      </p:sp>
      <p:cxnSp>
        <p:nvCxnSpPr>
          <p:cNvPr id="9" name="Straight Connector 8">
            <a:extLst>
              <a:ext uri="{FF2B5EF4-FFF2-40B4-BE49-F238E27FC236}">
                <a16:creationId xmlns:a16="http://schemas.microsoft.com/office/drawing/2014/main" id="{C5D9D2CD-E2B7-2DED-03B9-C5BD65317841}"/>
              </a:ext>
            </a:extLst>
          </p:cNvPr>
          <p:cNvCxnSpPr/>
          <p:nvPr/>
        </p:nvCxnSpPr>
        <p:spPr>
          <a:xfrm>
            <a:off x="1776876" y="1860331"/>
            <a:ext cx="92169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433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BEC6-F589-1EAF-C260-72CA29D4AD16}"/>
              </a:ext>
            </a:extLst>
          </p:cNvPr>
          <p:cNvSpPr>
            <a:spLocks noGrp="1"/>
          </p:cNvSpPr>
          <p:nvPr>
            <p:ph type="title"/>
          </p:nvPr>
        </p:nvSpPr>
        <p:spPr>
          <a:xfrm>
            <a:off x="838200" y="473740"/>
            <a:ext cx="10515600" cy="1325563"/>
          </a:xfrm>
        </p:spPr>
        <p:txBody>
          <a:bodyPr>
            <a:normAutofit/>
          </a:bodyPr>
          <a:lstStyle/>
          <a:p>
            <a:r>
              <a:rPr lang="en-US" b="0" dirty="0">
                <a:solidFill>
                  <a:schemeClr val="tx1"/>
                </a:solidFill>
              </a:rPr>
              <a:t>Breakfast after-the-bell program</a:t>
            </a:r>
          </a:p>
        </p:txBody>
      </p:sp>
      <p:sp>
        <p:nvSpPr>
          <p:cNvPr id="3" name="Content Placeholder 2">
            <a:extLst>
              <a:ext uri="{FF2B5EF4-FFF2-40B4-BE49-F238E27FC236}">
                <a16:creationId xmlns:a16="http://schemas.microsoft.com/office/drawing/2014/main" id="{87069C69-299E-4ADC-00FA-23FE531D5525}"/>
              </a:ext>
            </a:extLst>
          </p:cNvPr>
          <p:cNvSpPr>
            <a:spLocks noGrp="1"/>
          </p:cNvSpPr>
          <p:nvPr>
            <p:ph idx="1"/>
          </p:nvPr>
        </p:nvSpPr>
        <p:spPr>
          <a:xfrm>
            <a:off x="838200" y="2219433"/>
            <a:ext cx="10515600" cy="4377660"/>
          </a:xfrm>
        </p:spPr>
        <p:txBody>
          <a:bodyPr>
            <a:normAutofit/>
          </a:bodyPr>
          <a:lstStyle/>
          <a:p>
            <a:r>
              <a:rPr lang="en-US" sz="2500" dirty="0">
                <a:solidFill>
                  <a:schemeClr val="tx1"/>
                </a:solidFill>
              </a:rPr>
              <a:t>Breakfast served in the classroom; grab-and-go; after first period</a:t>
            </a:r>
          </a:p>
          <a:p>
            <a:r>
              <a:rPr lang="en-US" sz="2500" dirty="0">
                <a:solidFill>
                  <a:schemeClr val="tx1"/>
                </a:solidFill>
              </a:rPr>
              <a:t>3 States more than 50% of student population FRPL</a:t>
            </a:r>
          </a:p>
          <a:p>
            <a:r>
              <a:rPr lang="en-US" sz="2500" b="1" dirty="0">
                <a:solidFill>
                  <a:schemeClr val="tx1"/>
                </a:solidFill>
              </a:rPr>
              <a:t>Results-</a:t>
            </a:r>
            <a:r>
              <a:rPr lang="en-US" sz="2500" dirty="0">
                <a:solidFill>
                  <a:schemeClr val="tx1"/>
                </a:solidFill>
              </a:rPr>
              <a:t> 5% reduction (primarily high school)</a:t>
            </a:r>
          </a:p>
          <a:p>
            <a:r>
              <a:rPr lang="en-US" sz="2500" b="1" dirty="0">
                <a:solidFill>
                  <a:schemeClr val="tx1"/>
                </a:solidFill>
              </a:rPr>
              <a:t>Cost-</a:t>
            </a:r>
            <a:r>
              <a:rPr lang="en-US" sz="2500" dirty="0">
                <a:solidFill>
                  <a:schemeClr val="tx1"/>
                </a:solidFill>
              </a:rPr>
              <a:t>Federal funding through USDA School Breakfast Program grants at qualifying schools</a:t>
            </a:r>
          </a:p>
        </p:txBody>
      </p:sp>
      <p:cxnSp>
        <p:nvCxnSpPr>
          <p:cNvPr id="7" name="Straight Connector 6">
            <a:extLst>
              <a:ext uri="{FF2B5EF4-FFF2-40B4-BE49-F238E27FC236}">
                <a16:creationId xmlns:a16="http://schemas.microsoft.com/office/drawing/2014/main" id="{EB258BC2-5E81-FED9-D0D8-C027ED5B94EB}"/>
              </a:ext>
            </a:extLst>
          </p:cNvPr>
          <p:cNvCxnSpPr/>
          <p:nvPr/>
        </p:nvCxnSpPr>
        <p:spPr>
          <a:xfrm>
            <a:off x="838200" y="1870270"/>
            <a:ext cx="92169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055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36C49C2-F377-7340-B95C-CBB18788CE8A}"/>
              </a:ext>
            </a:extLst>
          </p:cNvPr>
          <p:cNvSpPr>
            <a:spLocks noGrp="1"/>
          </p:cNvSpPr>
          <p:nvPr>
            <p:ph type="ctrTitle"/>
          </p:nvPr>
        </p:nvSpPr>
        <p:spPr>
          <a:xfrm>
            <a:off x="618539" y="2128163"/>
            <a:ext cx="5731105" cy="1715603"/>
          </a:xfrm>
        </p:spPr>
        <p:txBody>
          <a:bodyPr>
            <a:noAutofit/>
          </a:bodyPr>
          <a:lstStyle/>
          <a:p>
            <a:pPr algn="ctr"/>
            <a:r>
              <a:rPr lang="en-US" sz="3200" dirty="0">
                <a:latin typeface="Calibri"/>
                <a:ea typeface="Calibri"/>
                <a:cs typeface="Calibri"/>
              </a:rPr>
              <a:t>Chronic Absenteeism Panel</a:t>
            </a:r>
            <a:br>
              <a:rPr lang="en-US" sz="3200" dirty="0">
                <a:latin typeface="Calibri"/>
                <a:ea typeface="Calibri"/>
                <a:cs typeface="Calibri"/>
              </a:rPr>
            </a:br>
            <a:r>
              <a:rPr lang="en-US" sz="3200" dirty="0">
                <a:latin typeface="Calibri"/>
                <a:ea typeface="Calibri"/>
                <a:cs typeface="Calibri"/>
              </a:rPr>
              <a:t>Discussion</a:t>
            </a:r>
          </a:p>
        </p:txBody>
      </p:sp>
      <p:pic>
        <p:nvPicPr>
          <p:cNvPr id="19" name="Picture Placeholder 18">
            <a:extLst>
              <a:ext uri="{FF2B5EF4-FFF2-40B4-BE49-F238E27FC236}">
                <a16:creationId xmlns:a16="http://schemas.microsoft.com/office/drawing/2014/main" id="{A43511E0-1459-CD46-B6F6-C7E01EF1D8FC}"/>
              </a:ext>
            </a:extLst>
          </p:cNvPr>
          <p:cNvPicPr>
            <a:picLocks noGrp="1" noChangeAspect="1"/>
          </p:cNvPicPr>
          <p:nvPr>
            <p:ph type="pic" sz="quarter" idx="14"/>
          </p:nvPr>
        </p:nvPicPr>
        <p:blipFill>
          <a:blip r:embed="rId3"/>
          <a:srcRect t="2023" b="2023"/>
          <a:stretch>
            <a:fillRect/>
          </a:stretch>
        </p:blipFill>
        <p:spPr/>
      </p:pic>
    </p:spTree>
    <p:extLst>
      <p:ext uri="{BB962C8B-B14F-4D97-AF65-F5344CB8AC3E}">
        <p14:creationId xmlns:p14="http://schemas.microsoft.com/office/powerpoint/2010/main" val="394244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F74B-B63D-472F-D18B-9359C2A3DB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33FA3-4C47-B8B6-3640-C80836DCDF69}"/>
              </a:ext>
            </a:extLst>
          </p:cNvPr>
          <p:cNvSpPr>
            <a:spLocks noGrp="1"/>
          </p:cNvSpPr>
          <p:nvPr>
            <p:ph idx="1"/>
          </p:nvPr>
        </p:nvSpPr>
        <p:spPr>
          <a:xfrm>
            <a:off x="2268751" y="2421060"/>
            <a:ext cx="7654498" cy="2639028"/>
          </a:xfrm>
        </p:spPr>
        <p:txBody>
          <a:bodyPr vert="horz" lIns="91440" tIns="45720" rIns="91440" bIns="45720" rtlCol="0" anchor="t">
            <a:normAutofit/>
          </a:bodyPr>
          <a:lstStyle/>
          <a:p>
            <a:pPr algn="ctr"/>
            <a:r>
              <a:rPr lang="en-US" sz="4400" dirty="0">
                <a:latin typeface="Calibri"/>
                <a:cs typeface="Calibri"/>
              </a:rPr>
              <a:t>Falls Church City Public Schools</a:t>
            </a:r>
          </a:p>
          <a:p>
            <a:pPr algn="ctr"/>
            <a:endParaRPr lang="en-US" sz="1300" b="1" dirty="0">
              <a:solidFill>
                <a:srgbClr val="006633"/>
              </a:solidFill>
              <a:latin typeface="Calibri"/>
              <a:ea typeface="Calibri"/>
              <a:cs typeface="Calibri"/>
            </a:endParaRPr>
          </a:p>
          <a:p>
            <a:pPr algn="ctr"/>
            <a:r>
              <a:rPr lang="en-US" sz="1800" b="1" dirty="0">
                <a:solidFill>
                  <a:srgbClr val="006633"/>
                </a:solidFill>
                <a:latin typeface="Calibri"/>
                <a:ea typeface="Calibri"/>
                <a:cs typeface="Calibri"/>
              </a:rPr>
              <a:t>Timothy </a:t>
            </a:r>
            <a:r>
              <a:rPr lang="en-US" sz="1800" b="1" dirty="0" err="1">
                <a:solidFill>
                  <a:srgbClr val="006633"/>
                </a:solidFill>
                <a:latin typeface="Calibri"/>
                <a:ea typeface="Calibri"/>
                <a:cs typeface="Calibri"/>
              </a:rPr>
              <a:t>Kasik</a:t>
            </a:r>
            <a:endParaRPr lang="en-US" sz="1800" b="1" dirty="0">
              <a:solidFill>
                <a:srgbClr val="262626"/>
              </a:solidFill>
              <a:latin typeface="Calibri"/>
              <a:ea typeface="Calibri"/>
              <a:cs typeface="Calibri"/>
            </a:endParaRPr>
          </a:p>
          <a:p>
            <a:pPr lvl="1" algn="ctr"/>
            <a:r>
              <a:rPr lang="en-US" sz="1800" dirty="0">
                <a:solidFill>
                  <a:srgbClr val="006633"/>
                </a:solidFill>
                <a:latin typeface="Calibri"/>
                <a:ea typeface="Calibri"/>
                <a:cs typeface="Calibri"/>
              </a:rPr>
              <a:t>Principal, Mount Daniel Elementary School</a:t>
            </a:r>
            <a:endParaRPr lang="en-US" sz="1800" dirty="0">
              <a:latin typeface="Calibri"/>
              <a:ea typeface="Calibri"/>
              <a:cs typeface="Calibri"/>
            </a:endParaRPr>
          </a:p>
          <a:p>
            <a:pPr algn="ctr"/>
            <a:r>
              <a:rPr lang="en-US" sz="1800" b="1" dirty="0">
                <a:solidFill>
                  <a:srgbClr val="006633"/>
                </a:solidFill>
                <a:latin typeface="Calibri"/>
                <a:ea typeface="Calibri"/>
                <a:cs typeface="Calibri"/>
              </a:rPr>
              <a:t>Sarah </a:t>
            </a:r>
            <a:r>
              <a:rPr lang="en-US" sz="1800" b="1" dirty="0" err="1">
                <a:solidFill>
                  <a:srgbClr val="006633"/>
                </a:solidFill>
                <a:latin typeface="Calibri"/>
                <a:ea typeface="Calibri"/>
                <a:cs typeface="Calibri"/>
              </a:rPr>
              <a:t>Coughter</a:t>
            </a:r>
            <a:endParaRPr lang="en-US" sz="1800" dirty="0">
              <a:solidFill>
                <a:srgbClr val="262626"/>
              </a:solidFill>
              <a:latin typeface="Calibri"/>
              <a:ea typeface="Calibri"/>
              <a:cs typeface="Calibri"/>
            </a:endParaRPr>
          </a:p>
          <a:p>
            <a:pPr lvl="1" algn="ctr"/>
            <a:r>
              <a:rPr lang="en-US" sz="1800" dirty="0">
                <a:solidFill>
                  <a:srgbClr val="006633"/>
                </a:solidFill>
                <a:latin typeface="Calibri"/>
                <a:ea typeface="Calibri"/>
                <a:cs typeface="Calibri"/>
              </a:rPr>
              <a:t>Social Worker, Mount Daniel Elementary School</a:t>
            </a:r>
            <a:endParaRPr lang="en-US" sz="4400" dirty="0">
              <a:latin typeface="Calibri"/>
              <a:cs typeface="Calibri"/>
            </a:endParaRPr>
          </a:p>
        </p:txBody>
      </p:sp>
      <p:sp>
        <p:nvSpPr>
          <p:cNvPr id="4" name="Slide Number Placeholder 3">
            <a:extLst>
              <a:ext uri="{FF2B5EF4-FFF2-40B4-BE49-F238E27FC236}">
                <a16:creationId xmlns:a16="http://schemas.microsoft.com/office/drawing/2014/main" id="{DC121461-C1AA-AAD9-27A5-9003F6AB2708}"/>
              </a:ext>
            </a:extLst>
          </p:cNvPr>
          <p:cNvSpPr>
            <a:spLocks noGrp="1"/>
          </p:cNvSpPr>
          <p:nvPr>
            <p:ph type="sldNum" sz="quarter" idx="12"/>
          </p:nvPr>
        </p:nvSpPr>
        <p:spPr/>
        <p:txBody>
          <a:bodyPr/>
          <a:lstStyle/>
          <a:p>
            <a:fld id="{9384FF6D-5FD2-A847-8599-D7B37E65F8CD}" type="slidenum">
              <a:rPr lang="en-US" smtClean="0"/>
              <a:pPr/>
              <a:t>3</a:t>
            </a:fld>
            <a:r>
              <a:rPr lang="en-US"/>
              <a:t>  |  George Mason University</a:t>
            </a:r>
          </a:p>
        </p:txBody>
      </p:sp>
    </p:spTree>
    <p:extLst>
      <p:ext uri="{BB962C8B-B14F-4D97-AF65-F5344CB8AC3E}">
        <p14:creationId xmlns:p14="http://schemas.microsoft.com/office/powerpoint/2010/main" val="2230240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868" t="-12824" b="-13755"/>
            </a:stretch>
          </a:blipFill>
        </p:spPr>
        <p:txBody>
          <a:bodyPr/>
          <a:lstStyle/>
          <a:p>
            <a:endParaRPr lang="en-US" sz="1200"/>
          </a:p>
        </p:txBody>
      </p:sp>
      <p:sp>
        <p:nvSpPr>
          <p:cNvPr id="3" name="Freeform 3"/>
          <p:cNvSpPr/>
          <p:nvPr/>
        </p:nvSpPr>
        <p:spPr>
          <a:xfrm>
            <a:off x="4060000" y="4575923"/>
            <a:ext cx="4333509" cy="422517"/>
          </a:xfrm>
          <a:custGeom>
            <a:avLst/>
            <a:gdLst/>
            <a:ahLst/>
            <a:cxnLst/>
            <a:rect l="l" t="t" r="r" b="b"/>
            <a:pathLst>
              <a:path w="6500263" h="633776">
                <a:moveTo>
                  <a:pt x="0" y="0"/>
                </a:moveTo>
                <a:lnTo>
                  <a:pt x="6500263" y="0"/>
                </a:lnTo>
                <a:lnTo>
                  <a:pt x="6500263" y="633775"/>
                </a:lnTo>
                <a:lnTo>
                  <a:pt x="0" y="633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rot="-3144309">
            <a:off x="655612" y="383174"/>
            <a:ext cx="2060410" cy="929057"/>
          </a:xfrm>
          <a:custGeom>
            <a:avLst/>
            <a:gdLst/>
            <a:ahLst/>
            <a:cxnLst/>
            <a:rect l="l" t="t" r="r" b="b"/>
            <a:pathLst>
              <a:path w="3090615" h="1393586">
                <a:moveTo>
                  <a:pt x="0" y="0"/>
                </a:moveTo>
                <a:lnTo>
                  <a:pt x="3090615" y="0"/>
                </a:lnTo>
                <a:lnTo>
                  <a:pt x="3090615" y="1393586"/>
                </a:lnTo>
                <a:lnTo>
                  <a:pt x="0" y="1393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9297629" y="4432456"/>
            <a:ext cx="2208571" cy="2158689"/>
          </a:xfrm>
          <a:custGeom>
            <a:avLst/>
            <a:gdLst/>
            <a:ahLst/>
            <a:cxnLst/>
            <a:rect l="l" t="t" r="r" b="b"/>
            <a:pathLst>
              <a:path w="3312856" h="3238033">
                <a:moveTo>
                  <a:pt x="0" y="0"/>
                </a:moveTo>
                <a:lnTo>
                  <a:pt x="3312856" y="0"/>
                </a:lnTo>
                <a:lnTo>
                  <a:pt x="3312856" y="3238032"/>
                </a:lnTo>
                <a:lnTo>
                  <a:pt x="0" y="3238032"/>
                </a:lnTo>
                <a:lnTo>
                  <a:pt x="0" y="0"/>
                </a:lnTo>
                <a:close/>
              </a:path>
            </a:pathLst>
          </a:custGeom>
          <a:blipFill>
            <a:blip r:embed="rId7"/>
            <a:stretch>
              <a:fillRect/>
            </a:stretch>
          </a:blipFill>
        </p:spPr>
        <p:txBody>
          <a:bodyPr/>
          <a:lstStyle/>
          <a:p>
            <a:endParaRPr lang="en-US" sz="1200"/>
          </a:p>
        </p:txBody>
      </p:sp>
      <p:sp>
        <p:nvSpPr>
          <p:cNvPr id="6" name="TextBox 6"/>
          <p:cNvSpPr txBox="1"/>
          <p:nvPr/>
        </p:nvSpPr>
        <p:spPr>
          <a:xfrm>
            <a:off x="2035809" y="1394458"/>
            <a:ext cx="8120382" cy="3174523"/>
          </a:xfrm>
          <a:prstGeom prst="rect">
            <a:avLst/>
          </a:prstGeom>
        </p:spPr>
        <p:txBody>
          <a:bodyPr lIns="0" tIns="0" rIns="0" bIns="0" rtlCol="0" anchor="t">
            <a:spAutoFit/>
          </a:bodyPr>
          <a:lstStyle/>
          <a:p>
            <a:pPr algn="ctr">
              <a:lnSpc>
                <a:spcPts val="8002"/>
              </a:lnSpc>
            </a:pPr>
            <a:r>
              <a:rPr lang="en-US" sz="10003" spc="200">
                <a:solidFill>
                  <a:srgbClr val="292727"/>
                </a:solidFill>
                <a:latin typeface="Shadows Into Light Two Bold"/>
              </a:rPr>
              <a:t>Falls Church City Public Schools</a:t>
            </a:r>
          </a:p>
        </p:txBody>
      </p:sp>
      <p:sp>
        <p:nvSpPr>
          <p:cNvPr id="7" name="TextBox 7"/>
          <p:cNvSpPr txBox="1"/>
          <p:nvPr/>
        </p:nvSpPr>
        <p:spPr>
          <a:xfrm>
            <a:off x="2035809" y="5440172"/>
            <a:ext cx="5078767" cy="725263"/>
          </a:xfrm>
          <a:prstGeom prst="rect">
            <a:avLst/>
          </a:prstGeom>
        </p:spPr>
        <p:txBody>
          <a:bodyPr lIns="0" tIns="0" rIns="0" bIns="0" rtlCol="0" anchor="t">
            <a:spAutoFit/>
          </a:bodyPr>
          <a:lstStyle/>
          <a:p>
            <a:pPr>
              <a:lnSpc>
                <a:spcPts val="2925"/>
              </a:lnSpc>
            </a:pPr>
            <a:r>
              <a:rPr lang="en-US" sz="2199">
                <a:solidFill>
                  <a:srgbClr val="292727"/>
                </a:solidFill>
                <a:latin typeface="Aileron"/>
              </a:rPr>
              <a:t>Tim Kasik, Principal</a:t>
            </a:r>
          </a:p>
          <a:p>
            <a:pPr>
              <a:lnSpc>
                <a:spcPts val="2925"/>
              </a:lnSpc>
            </a:pPr>
            <a:r>
              <a:rPr lang="en-US" sz="2199">
                <a:solidFill>
                  <a:srgbClr val="292727"/>
                </a:solidFill>
                <a:latin typeface="Aileron"/>
              </a:rPr>
              <a:t>Sarah Coughter, School Social Worker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868" t="-12629" b="-13949"/>
            </a:stretch>
          </a:blipFill>
        </p:spPr>
        <p:txBody>
          <a:bodyPr/>
          <a:lstStyle/>
          <a:p>
            <a:endParaRPr lang="en-US" sz="1200"/>
          </a:p>
        </p:txBody>
      </p:sp>
      <p:sp>
        <p:nvSpPr>
          <p:cNvPr id="3" name="Freeform 3"/>
          <p:cNvSpPr/>
          <p:nvPr/>
        </p:nvSpPr>
        <p:spPr>
          <a:xfrm>
            <a:off x="9075602" y="1662003"/>
            <a:ext cx="1418645" cy="1421244"/>
          </a:xfrm>
          <a:custGeom>
            <a:avLst/>
            <a:gdLst/>
            <a:ahLst/>
            <a:cxnLst/>
            <a:rect l="l" t="t" r="r" b="b"/>
            <a:pathLst>
              <a:path w="2127968" h="2131866">
                <a:moveTo>
                  <a:pt x="0" y="0"/>
                </a:moveTo>
                <a:lnTo>
                  <a:pt x="2127968" y="0"/>
                </a:lnTo>
                <a:lnTo>
                  <a:pt x="2127968" y="2131866"/>
                </a:lnTo>
                <a:lnTo>
                  <a:pt x="0" y="2131866"/>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9293587" y="118546"/>
            <a:ext cx="1307797" cy="1307797"/>
          </a:xfrm>
          <a:custGeom>
            <a:avLst/>
            <a:gdLst/>
            <a:ahLst/>
            <a:cxnLst/>
            <a:rect l="l" t="t" r="r" b="b"/>
            <a:pathLst>
              <a:path w="1961696" h="1961696">
                <a:moveTo>
                  <a:pt x="0" y="0"/>
                </a:moveTo>
                <a:lnTo>
                  <a:pt x="1961695" y="0"/>
                </a:lnTo>
                <a:lnTo>
                  <a:pt x="1961695" y="1961695"/>
                </a:lnTo>
                <a:lnTo>
                  <a:pt x="0" y="1961695"/>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7664040" y="441119"/>
            <a:ext cx="1502547" cy="1417323"/>
          </a:xfrm>
          <a:custGeom>
            <a:avLst/>
            <a:gdLst/>
            <a:ahLst/>
            <a:cxnLst/>
            <a:rect l="l" t="t" r="r" b="b"/>
            <a:pathLst>
              <a:path w="2253821" h="2125984">
                <a:moveTo>
                  <a:pt x="0" y="0"/>
                </a:moveTo>
                <a:lnTo>
                  <a:pt x="2253821" y="0"/>
                </a:lnTo>
                <a:lnTo>
                  <a:pt x="2253821" y="2125984"/>
                </a:lnTo>
                <a:lnTo>
                  <a:pt x="0" y="2125984"/>
                </a:lnTo>
                <a:lnTo>
                  <a:pt x="0" y="0"/>
                </a:lnTo>
                <a:close/>
              </a:path>
            </a:pathLst>
          </a:custGeom>
          <a:blipFill>
            <a:blip r:embed="rId5"/>
            <a:stretch>
              <a:fillRect/>
            </a:stretch>
          </a:blipFill>
        </p:spPr>
        <p:txBody>
          <a:bodyPr/>
          <a:lstStyle/>
          <a:p>
            <a:endParaRPr lang="en-US" sz="1200"/>
          </a:p>
        </p:txBody>
      </p:sp>
      <p:sp>
        <p:nvSpPr>
          <p:cNvPr id="6" name="Freeform 6"/>
          <p:cNvSpPr/>
          <p:nvPr/>
        </p:nvSpPr>
        <p:spPr>
          <a:xfrm>
            <a:off x="10728384" y="501372"/>
            <a:ext cx="997071" cy="1296817"/>
          </a:xfrm>
          <a:custGeom>
            <a:avLst/>
            <a:gdLst/>
            <a:ahLst/>
            <a:cxnLst/>
            <a:rect l="l" t="t" r="r" b="b"/>
            <a:pathLst>
              <a:path w="1495607" h="1945226">
                <a:moveTo>
                  <a:pt x="0" y="0"/>
                </a:moveTo>
                <a:lnTo>
                  <a:pt x="1495607" y="0"/>
                </a:lnTo>
                <a:lnTo>
                  <a:pt x="1495607" y="1945226"/>
                </a:lnTo>
                <a:lnTo>
                  <a:pt x="0" y="1945226"/>
                </a:lnTo>
                <a:lnTo>
                  <a:pt x="0" y="0"/>
                </a:lnTo>
                <a:close/>
              </a:path>
            </a:pathLst>
          </a:custGeom>
          <a:blipFill>
            <a:blip r:embed="rId6"/>
            <a:stretch>
              <a:fillRect/>
            </a:stretch>
          </a:blipFill>
        </p:spPr>
        <p:txBody>
          <a:bodyPr/>
          <a:lstStyle/>
          <a:p>
            <a:endParaRPr lang="en-US" sz="1200"/>
          </a:p>
        </p:txBody>
      </p:sp>
      <p:sp>
        <p:nvSpPr>
          <p:cNvPr id="7" name="Freeform 7"/>
          <p:cNvSpPr/>
          <p:nvPr/>
        </p:nvSpPr>
        <p:spPr>
          <a:xfrm>
            <a:off x="10604430" y="2019092"/>
            <a:ext cx="1239233" cy="1239233"/>
          </a:xfrm>
          <a:custGeom>
            <a:avLst/>
            <a:gdLst/>
            <a:ahLst/>
            <a:cxnLst/>
            <a:rect l="l" t="t" r="r" b="b"/>
            <a:pathLst>
              <a:path w="1858850" h="1858850">
                <a:moveTo>
                  <a:pt x="0" y="0"/>
                </a:moveTo>
                <a:lnTo>
                  <a:pt x="1858850" y="0"/>
                </a:lnTo>
                <a:lnTo>
                  <a:pt x="1858850" y="1858849"/>
                </a:lnTo>
                <a:lnTo>
                  <a:pt x="0" y="1858849"/>
                </a:lnTo>
                <a:lnTo>
                  <a:pt x="0" y="0"/>
                </a:lnTo>
                <a:close/>
              </a:path>
            </a:pathLst>
          </a:custGeom>
          <a:blipFill>
            <a:blip r:embed="rId7"/>
            <a:stretch>
              <a:fillRect/>
            </a:stretch>
          </a:blipFill>
        </p:spPr>
        <p:txBody>
          <a:bodyPr/>
          <a:lstStyle/>
          <a:p>
            <a:endParaRPr lang="en-US" sz="1200"/>
          </a:p>
        </p:txBody>
      </p:sp>
      <p:sp>
        <p:nvSpPr>
          <p:cNvPr id="8" name="TextBox 8"/>
          <p:cNvSpPr txBox="1"/>
          <p:nvPr/>
        </p:nvSpPr>
        <p:spPr>
          <a:xfrm>
            <a:off x="1298509" y="390320"/>
            <a:ext cx="5106626" cy="1810111"/>
          </a:xfrm>
          <a:prstGeom prst="rect">
            <a:avLst/>
          </a:prstGeom>
        </p:spPr>
        <p:txBody>
          <a:bodyPr lIns="0" tIns="0" rIns="0" bIns="0" rtlCol="0" anchor="t">
            <a:spAutoFit/>
          </a:bodyPr>
          <a:lstStyle/>
          <a:p>
            <a:pPr>
              <a:lnSpc>
                <a:spcPts val="7153"/>
              </a:lnSpc>
            </a:pPr>
            <a:r>
              <a:rPr lang="en-US" sz="5502" spc="110">
                <a:solidFill>
                  <a:srgbClr val="292727"/>
                </a:solidFill>
                <a:latin typeface="Shadows Into Light Two"/>
              </a:rPr>
              <a:t>What are we doing at FCCPS?</a:t>
            </a:r>
          </a:p>
        </p:txBody>
      </p:sp>
      <p:sp>
        <p:nvSpPr>
          <p:cNvPr id="9" name="TextBox 9"/>
          <p:cNvSpPr txBox="1"/>
          <p:nvPr/>
        </p:nvSpPr>
        <p:spPr>
          <a:xfrm>
            <a:off x="1298509" y="3730919"/>
            <a:ext cx="9634537" cy="320601"/>
          </a:xfrm>
          <a:prstGeom prst="rect">
            <a:avLst/>
          </a:prstGeom>
        </p:spPr>
        <p:txBody>
          <a:bodyPr lIns="0" tIns="0" rIns="0" bIns="0" rtlCol="0" anchor="t">
            <a:spAutoFit/>
          </a:bodyPr>
          <a:lstStyle/>
          <a:p>
            <a:pPr marL="475004" lvl="1" indent="-237502">
              <a:lnSpc>
                <a:spcPts val="2464"/>
              </a:lnSpc>
              <a:buFont typeface="Arial"/>
              <a:buChar char="•"/>
            </a:pPr>
            <a:r>
              <a:rPr lang="en-US" sz="2200">
                <a:solidFill>
                  <a:srgbClr val="292727"/>
                </a:solidFill>
                <a:latin typeface="Public Sans"/>
              </a:rPr>
              <a:t>Communication to families (from whole division and individual schools)</a:t>
            </a:r>
          </a:p>
        </p:txBody>
      </p:sp>
      <p:sp>
        <p:nvSpPr>
          <p:cNvPr id="10" name="TextBox 10"/>
          <p:cNvSpPr txBox="1"/>
          <p:nvPr/>
        </p:nvSpPr>
        <p:spPr>
          <a:xfrm>
            <a:off x="1298509" y="3229283"/>
            <a:ext cx="8241605" cy="333425"/>
          </a:xfrm>
          <a:prstGeom prst="rect">
            <a:avLst/>
          </a:prstGeom>
        </p:spPr>
        <p:txBody>
          <a:bodyPr lIns="0" tIns="0" rIns="0" bIns="0" rtlCol="0" anchor="t">
            <a:spAutoFit/>
          </a:bodyPr>
          <a:lstStyle/>
          <a:p>
            <a:pPr marL="475002" lvl="1" indent="-237501">
              <a:lnSpc>
                <a:spcPts val="2639"/>
              </a:lnSpc>
              <a:buFont typeface="Arial"/>
              <a:buChar char="•"/>
            </a:pPr>
            <a:r>
              <a:rPr lang="en-US" sz="2199">
                <a:solidFill>
                  <a:srgbClr val="292727"/>
                </a:solidFill>
                <a:latin typeface="Public Sans"/>
              </a:rPr>
              <a:t>VDOE has asked all of us to look at absenteeism differently </a:t>
            </a:r>
          </a:p>
        </p:txBody>
      </p:sp>
      <p:sp>
        <p:nvSpPr>
          <p:cNvPr id="11" name="TextBox 11"/>
          <p:cNvSpPr txBox="1"/>
          <p:nvPr/>
        </p:nvSpPr>
        <p:spPr>
          <a:xfrm>
            <a:off x="1298509" y="3994571"/>
            <a:ext cx="6829772" cy="536172"/>
          </a:xfrm>
          <a:prstGeom prst="rect">
            <a:avLst/>
          </a:prstGeom>
        </p:spPr>
        <p:txBody>
          <a:bodyPr lIns="0" tIns="0" rIns="0" bIns="0" rtlCol="0" anchor="t">
            <a:spAutoFit/>
          </a:bodyPr>
          <a:lstStyle/>
          <a:p>
            <a:pPr marL="475004" lvl="1" indent="-237502">
              <a:lnSpc>
                <a:spcPts val="4774"/>
              </a:lnSpc>
              <a:buFont typeface="Arial"/>
              <a:buChar char="•"/>
            </a:pPr>
            <a:r>
              <a:rPr lang="en-US" sz="2200">
                <a:solidFill>
                  <a:srgbClr val="292727"/>
                </a:solidFill>
                <a:latin typeface="Public Sans"/>
              </a:rPr>
              <a:t>Creation of a division wide attendance task force</a:t>
            </a:r>
          </a:p>
        </p:txBody>
      </p:sp>
      <p:sp>
        <p:nvSpPr>
          <p:cNvPr id="12" name="TextBox 12"/>
          <p:cNvSpPr txBox="1"/>
          <p:nvPr/>
        </p:nvSpPr>
        <p:spPr>
          <a:xfrm>
            <a:off x="1298509" y="4676053"/>
            <a:ext cx="10893491" cy="702885"/>
          </a:xfrm>
          <a:prstGeom prst="rect">
            <a:avLst/>
          </a:prstGeom>
        </p:spPr>
        <p:txBody>
          <a:bodyPr lIns="0" tIns="0" rIns="0" bIns="0" rtlCol="0" anchor="t">
            <a:spAutoFit/>
          </a:bodyPr>
          <a:lstStyle/>
          <a:p>
            <a:pPr marL="475004" lvl="1" indent="-237502">
              <a:lnSpc>
                <a:spcPts val="2750"/>
              </a:lnSpc>
              <a:buFont typeface="Arial"/>
              <a:buChar char="•"/>
            </a:pPr>
            <a:r>
              <a:rPr lang="en-US" sz="2200">
                <a:solidFill>
                  <a:srgbClr val="292727"/>
                </a:solidFill>
                <a:latin typeface="Public Sans"/>
              </a:rPr>
              <a:t>Paying attention to the importance of parent relationships and our unique ability to connect with families throughout our students’ entire K-12 career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5AC1F-BEB1-9130-446E-86DC270343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2CC011-1AFE-73C9-D692-DD7AE862907A}"/>
              </a:ext>
            </a:extLst>
          </p:cNvPr>
          <p:cNvSpPr>
            <a:spLocks noGrp="1"/>
          </p:cNvSpPr>
          <p:nvPr>
            <p:ph idx="1"/>
          </p:nvPr>
        </p:nvSpPr>
        <p:spPr>
          <a:xfrm>
            <a:off x="2268751" y="2873907"/>
            <a:ext cx="7654498" cy="2639028"/>
          </a:xfrm>
        </p:spPr>
        <p:txBody>
          <a:bodyPr vert="horz" lIns="91440" tIns="45720" rIns="91440" bIns="45720" rtlCol="0" anchor="t">
            <a:normAutofit/>
          </a:bodyPr>
          <a:lstStyle/>
          <a:p>
            <a:pPr algn="ctr"/>
            <a:r>
              <a:rPr lang="en-US" sz="4400" dirty="0">
                <a:latin typeface="Calibri"/>
                <a:cs typeface="Calibri"/>
              </a:rPr>
              <a:t>Stafford County Public Schools</a:t>
            </a:r>
          </a:p>
          <a:p>
            <a:pPr algn="ctr"/>
            <a:r>
              <a:rPr lang="en-US" sz="1800" b="1" dirty="0">
                <a:solidFill>
                  <a:srgbClr val="006633"/>
                </a:solidFill>
                <a:latin typeface="Calibri"/>
                <a:ea typeface="Calibri"/>
                <a:cs typeface="Calibri"/>
              </a:rPr>
              <a:t>Dr. Thomas Taylor</a:t>
            </a:r>
          </a:p>
          <a:p>
            <a:pPr algn="ctr"/>
            <a:r>
              <a:rPr lang="en-US" sz="1800" dirty="0">
                <a:solidFill>
                  <a:srgbClr val="006633"/>
                </a:solidFill>
                <a:latin typeface="Calibri"/>
                <a:ea typeface="Calibri"/>
                <a:cs typeface="Calibri"/>
              </a:rPr>
              <a:t>Superintendent</a:t>
            </a:r>
            <a:endParaRPr lang="en-US" sz="1800" dirty="0">
              <a:latin typeface="Calibri"/>
              <a:ea typeface="Calibri"/>
              <a:cs typeface="Calibri"/>
            </a:endParaRPr>
          </a:p>
          <a:p>
            <a:pPr algn="ctr"/>
            <a:endParaRPr lang="en-US" sz="4400" dirty="0">
              <a:latin typeface="Calibri"/>
              <a:cs typeface="Calibri"/>
            </a:endParaRPr>
          </a:p>
        </p:txBody>
      </p:sp>
      <p:sp>
        <p:nvSpPr>
          <p:cNvPr id="4" name="Slide Number Placeholder 3">
            <a:extLst>
              <a:ext uri="{FF2B5EF4-FFF2-40B4-BE49-F238E27FC236}">
                <a16:creationId xmlns:a16="http://schemas.microsoft.com/office/drawing/2014/main" id="{F70FD0A4-7EB5-ECFA-CD19-F0118E754D63}"/>
              </a:ext>
            </a:extLst>
          </p:cNvPr>
          <p:cNvSpPr>
            <a:spLocks noGrp="1"/>
          </p:cNvSpPr>
          <p:nvPr>
            <p:ph type="sldNum" sz="quarter" idx="12"/>
          </p:nvPr>
        </p:nvSpPr>
        <p:spPr/>
        <p:txBody>
          <a:bodyPr/>
          <a:lstStyle/>
          <a:p>
            <a:fld id="{9384FF6D-5FD2-A847-8599-D7B37E65F8CD}" type="slidenum">
              <a:rPr lang="en-US" smtClean="0"/>
              <a:pPr/>
              <a:t>6</a:t>
            </a:fld>
            <a:r>
              <a:rPr lang="en-US"/>
              <a:t>  |  George Mason University</a:t>
            </a:r>
          </a:p>
        </p:txBody>
      </p:sp>
    </p:spTree>
    <p:extLst>
      <p:ext uri="{BB962C8B-B14F-4D97-AF65-F5344CB8AC3E}">
        <p14:creationId xmlns:p14="http://schemas.microsoft.com/office/powerpoint/2010/main" val="1864351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tv with a picture of a group of people&#10;&#10;Description automatically generated">
            <a:extLst>
              <a:ext uri="{FF2B5EF4-FFF2-40B4-BE49-F238E27FC236}">
                <a16:creationId xmlns:a16="http://schemas.microsoft.com/office/drawing/2014/main" id="{D801A9C9-2F3A-A4F6-D375-506425DDCA64}"/>
              </a:ext>
            </a:extLst>
          </p:cNvPr>
          <p:cNvPicPr>
            <a:picLocks noGrp="1" noChangeAspect="1"/>
          </p:cNvPicPr>
          <p:nvPr>
            <p:ph idx="1"/>
          </p:nvPr>
        </p:nvPicPr>
        <p:blipFill>
          <a:blip r:embed="rId2"/>
          <a:stretch>
            <a:fillRect/>
          </a:stretch>
        </p:blipFill>
        <p:spPr>
          <a:xfrm>
            <a:off x="-47372" y="-5012"/>
            <a:ext cx="12192000" cy="6865790"/>
          </a:xfrm>
        </p:spPr>
      </p:pic>
      <p:sp>
        <p:nvSpPr>
          <p:cNvPr id="4" name="Slide Number Placeholder 3">
            <a:extLst>
              <a:ext uri="{FF2B5EF4-FFF2-40B4-BE49-F238E27FC236}">
                <a16:creationId xmlns:a16="http://schemas.microsoft.com/office/drawing/2014/main" id="{06779CEE-3E68-8C43-C83C-A152C267431E}"/>
              </a:ext>
            </a:extLst>
          </p:cNvPr>
          <p:cNvSpPr>
            <a:spLocks noGrp="1"/>
          </p:cNvSpPr>
          <p:nvPr>
            <p:ph type="sldNum" sz="quarter" idx="12"/>
          </p:nvPr>
        </p:nvSpPr>
        <p:spPr/>
        <p:txBody>
          <a:bodyPr/>
          <a:lstStyle/>
          <a:p>
            <a:fld id="{9384FF6D-5FD2-A847-8599-D7B37E65F8CD}" type="slidenum">
              <a:rPr lang="en-US" smtClean="0"/>
              <a:pPr/>
              <a:t>7</a:t>
            </a:fld>
            <a:r>
              <a:rPr lang="en-US"/>
              <a:t>  |  George Mason University</a:t>
            </a:r>
          </a:p>
        </p:txBody>
      </p:sp>
    </p:spTree>
    <p:extLst>
      <p:ext uri="{BB962C8B-B14F-4D97-AF65-F5344CB8AC3E}">
        <p14:creationId xmlns:p14="http://schemas.microsoft.com/office/powerpoint/2010/main" val="1870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EBB0E-A366-26B4-D112-682FEFFA7960}"/>
              </a:ext>
            </a:extLst>
          </p:cNvPr>
          <p:cNvSpPr>
            <a:spLocks noGrp="1"/>
          </p:cNvSpPr>
          <p:nvPr>
            <p:ph idx="1"/>
          </p:nvPr>
        </p:nvSpPr>
        <p:spPr>
          <a:xfrm>
            <a:off x="2268751" y="2969701"/>
            <a:ext cx="7654498" cy="2639028"/>
          </a:xfrm>
        </p:spPr>
        <p:txBody>
          <a:bodyPr vert="horz" lIns="91440" tIns="45720" rIns="91440" bIns="45720" rtlCol="0" anchor="t">
            <a:normAutofit/>
          </a:bodyPr>
          <a:lstStyle/>
          <a:p>
            <a:pPr algn="ctr"/>
            <a:r>
              <a:rPr lang="en-US" sz="4400" dirty="0">
                <a:latin typeface="Calibri"/>
                <a:cs typeface="Calibri"/>
              </a:rPr>
              <a:t>Fairfax County Public Schools</a:t>
            </a:r>
          </a:p>
          <a:p>
            <a:pPr algn="ctr"/>
            <a:r>
              <a:rPr lang="en-US" sz="1800" b="1" dirty="0">
                <a:solidFill>
                  <a:srgbClr val="006633"/>
                </a:solidFill>
                <a:latin typeface="Calibri"/>
                <a:ea typeface="Calibri"/>
                <a:cs typeface="Calibri"/>
              </a:rPr>
              <a:t>Michael S. </a:t>
            </a:r>
            <a:r>
              <a:rPr lang="en-US" sz="1800" b="1" dirty="0" err="1">
                <a:solidFill>
                  <a:srgbClr val="006633"/>
                </a:solidFill>
                <a:latin typeface="Calibri"/>
                <a:ea typeface="Calibri"/>
                <a:cs typeface="Calibri"/>
              </a:rPr>
              <a:t>Axler</a:t>
            </a:r>
            <a:r>
              <a:rPr lang="en-US" sz="1800" b="1" dirty="0">
                <a:solidFill>
                  <a:srgbClr val="006633"/>
                </a:solidFill>
                <a:latin typeface="Calibri"/>
                <a:ea typeface="Calibri"/>
                <a:cs typeface="Calibri"/>
              </a:rPr>
              <a:t>, </a:t>
            </a:r>
            <a:r>
              <a:rPr lang="en-US" sz="1800" b="1" dirty="0" err="1">
                <a:solidFill>
                  <a:srgbClr val="006633"/>
                </a:solidFill>
                <a:latin typeface="Calibri"/>
                <a:ea typeface="+mn-lt"/>
                <a:cs typeface="+mn-lt"/>
              </a:rPr>
              <a:t>Psy.D</a:t>
            </a:r>
            <a:endParaRPr lang="en-US" sz="1800" b="1" dirty="0">
              <a:solidFill>
                <a:srgbClr val="262626"/>
              </a:solidFill>
              <a:latin typeface="Calibri"/>
              <a:ea typeface="+mn-lt"/>
              <a:cs typeface="+mn-lt"/>
            </a:endParaRPr>
          </a:p>
          <a:p>
            <a:pPr lvl="1" algn="ctr"/>
            <a:r>
              <a:rPr lang="en-US" sz="1800" dirty="0">
                <a:solidFill>
                  <a:srgbClr val="006633"/>
                </a:solidFill>
                <a:latin typeface="Calibri"/>
                <a:ea typeface="Calibri"/>
                <a:cs typeface="Calibri"/>
              </a:rPr>
              <a:t>Director, Intervention and Prevention Services</a:t>
            </a:r>
            <a:endParaRPr lang="en-US" sz="1800" dirty="0">
              <a:latin typeface="Calibri"/>
              <a:ea typeface="Calibri"/>
              <a:cs typeface="Calibri"/>
            </a:endParaRPr>
          </a:p>
          <a:p>
            <a:pPr algn="ctr"/>
            <a:r>
              <a:rPr lang="en-US" sz="1800" b="1" dirty="0">
                <a:solidFill>
                  <a:srgbClr val="006633"/>
                </a:solidFill>
                <a:latin typeface="Calibri"/>
                <a:ea typeface="Calibri"/>
                <a:cs typeface="Calibri"/>
              </a:rPr>
              <a:t>Laura </a:t>
            </a:r>
            <a:r>
              <a:rPr lang="en-US" sz="1800" b="1" dirty="0" err="1">
                <a:solidFill>
                  <a:srgbClr val="006633"/>
                </a:solidFill>
                <a:latin typeface="Calibri"/>
                <a:ea typeface="Calibri"/>
                <a:cs typeface="Calibri"/>
              </a:rPr>
              <a:t>Thieman</a:t>
            </a:r>
            <a:r>
              <a:rPr lang="en-US" sz="1800" b="1" dirty="0">
                <a:solidFill>
                  <a:srgbClr val="006633"/>
                </a:solidFill>
                <a:latin typeface="Calibri"/>
                <a:ea typeface="Calibri"/>
                <a:cs typeface="Calibri"/>
              </a:rPr>
              <a:t>, LCSW, MPH  </a:t>
            </a:r>
            <a:endParaRPr lang="en-US" sz="1800" b="1" dirty="0">
              <a:solidFill>
                <a:srgbClr val="262626"/>
              </a:solidFill>
              <a:latin typeface="Calibri"/>
              <a:ea typeface="Calibri"/>
              <a:cs typeface="Calibri"/>
            </a:endParaRPr>
          </a:p>
          <a:p>
            <a:pPr lvl="1" algn="ctr"/>
            <a:r>
              <a:rPr lang="en-US" sz="1800" dirty="0">
                <a:solidFill>
                  <a:srgbClr val="006633"/>
                </a:solidFill>
                <a:latin typeface="Calibri"/>
                <a:ea typeface="Calibri"/>
                <a:cs typeface="Calibri"/>
              </a:rPr>
              <a:t>Manager, Student Attendance &amp; Engagement</a:t>
            </a:r>
            <a:endParaRPr lang="en-US" sz="1800" dirty="0">
              <a:latin typeface="Calibri"/>
              <a:ea typeface="Calibri"/>
              <a:cs typeface="Calibri"/>
            </a:endParaRPr>
          </a:p>
          <a:p>
            <a:pPr algn="ctr"/>
            <a:endParaRPr lang="en-US" sz="4400" dirty="0">
              <a:latin typeface="Calibri"/>
              <a:cs typeface="Calibri"/>
            </a:endParaRPr>
          </a:p>
        </p:txBody>
      </p:sp>
      <p:sp>
        <p:nvSpPr>
          <p:cNvPr id="4" name="Slide Number Placeholder 3">
            <a:extLst>
              <a:ext uri="{FF2B5EF4-FFF2-40B4-BE49-F238E27FC236}">
                <a16:creationId xmlns:a16="http://schemas.microsoft.com/office/drawing/2014/main" id="{4956911D-8EC4-43DE-7303-976FBFD65193}"/>
              </a:ext>
            </a:extLst>
          </p:cNvPr>
          <p:cNvSpPr>
            <a:spLocks noGrp="1"/>
          </p:cNvSpPr>
          <p:nvPr>
            <p:ph type="sldNum" sz="quarter" idx="12"/>
          </p:nvPr>
        </p:nvSpPr>
        <p:spPr/>
        <p:txBody>
          <a:bodyPr/>
          <a:lstStyle/>
          <a:p>
            <a:fld id="{9384FF6D-5FD2-A847-8599-D7B37E65F8CD}" type="slidenum">
              <a:rPr lang="en-US" smtClean="0"/>
              <a:pPr/>
              <a:t>8</a:t>
            </a:fld>
            <a:r>
              <a:rPr lang="en-US"/>
              <a:t>  |  George Mason University</a:t>
            </a:r>
          </a:p>
        </p:txBody>
      </p:sp>
    </p:spTree>
    <p:extLst>
      <p:ext uri="{BB962C8B-B14F-4D97-AF65-F5344CB8AC3E}">
        <p14:creationId xmlns:p14="http://schemas.microsoft.com/office/powerpoint/2010/main" val="184488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4"/>
          <p:cNvPicPr preferRelativeResize="0"/>
          <p:nvPr/>
        </p:nvPicPr>
        <p:blipFill rotWithShape="1">
          <a:blip r:embed="rId3">
            <a:alphaModFix/>
          </a:blip>
          <a:srcRect t="8037" r="219" b="15632"/>
          <a:stretch/>
        </p:blipFill>
        <p:spPr>
          <a:xfrm>
            <a:off x="267267" y="400367"/>
            <a:ext cx="11631299" cy="5917999"/>
          </a:xfrm>
          <a:prstGeom prst="rect">
            <a:avLst/>
          </a:prstGeom>
          <a:noFill/>
          <a:ln>
            <a:noFill/>
          </a:ln>
        </p:spPr>
      </p:pic>
      <p:sp>
        <p:nvSpPr>
          <p:cNvPr id="195" name="Google Shape;195;p34"/>
          <p:cNvSpPr txBox="1">
            <a:spLocks noGrp="1"/>
          </p:cNvSpPr>
          <p:nvPr>
            <p:ph type="ctrTitle" idx="4294967295"/>
          </p:nvPr>
        </p:nvSpPr>
        <p:spPr>
          <a:xfrm>
            <a:off x="4438551" y="4282275"/>
            <a:ext cx="7460000" cy="1288000"/>
          </a:xfrm>
          <a:prstGeom prst="rect">
            <a:avLst/>
          </a:prstGeom>
          <a:solidFill>
            <a:srgbClr val="FFB500"/>
          </a:solidFill>
          <a:ln>
            <a:noFill/>
          </a:ln>
        </p:spPr>
        <p:txBody>
          <a:bodyPr spcFirstLastPara="1" vert="horz" wrap="square" lIns="91433" tIns="45700" rIns="91433" bIns="45700" rtlCol="0" anchor="b" anchorCtr="0">
            <a:normAutofit/>
          </a:bodyPr>
          <a:lstStyle/>
          <a:p>
            <a:pPr algn="ctr">
              <a:spcBef>
                <a:spcPts val="0"/>
              </a:spcBef>
              <a:buClr>
                <a:schemeClr val="dk1"/>
              </a:buClr>
              <a:buSzPts val="1100"/>
            </a:pPr>
            <a:r>
              <a:rPr lang="en" sz="3200">
                <a:solidFill>
                  <a:schemeClr val="dk1"/>
                </a:solidFill>
              </a:rPr>
              <a:t>Student Attendance &amp; Engagement </a:t>
            </a:r>
            <a:endParaRPr/>
          </a:p>
          <a:p>
            <a:pPr algn="ctr">
              <a:lnSpc>
                <a:spcPct val="100000"/>
              </a:lnSpc>
              <a:spcBef>
                <a:spcPts val="0"/>
              </a:spcBef>
              <a:buClr>
                <a:schemeClr val="dk1"/>
              </a:buClr>
              <a:buSzPts val="4500"/>
            </a:pPr>
            <a:endParaRPr sz="2267">
              <a:solidFill>
                <a:srgbClr val="001A6F"/>
              </a:solidFill>
              <a:latin typeface="Arial"/>
              <a:ea typeface="Arial"/>
              <a:cs typeface="Arial"/>
              <a:sym typeface="Arial"/>
            </a:endParaRPr>
          </a:p>
        </p:txBody>
      </p:sp>
      <p:sp>
        <p:nvSpPr>
          <p:cNvPr id="196" name="Google Shape;196;p34"/>
          <p:cNvSpPr txBox="1">
            <a:spLocks noGrp="1"/>
          </p:cNvSpPr>
          <p:nvPr>
            <p:ph type="subTitle" idx="4294967295"/>
          </p:nvPr>
        </p:nvSpPr>
        <p:spPr>
          <a:xfrm>
            <a:off x="4438600" y="5570175"/>
            <a:ext cx="7460000" cy="592000"/>
          </a:xfrm>
          <a:prstGeom prst="rect">
            <a:avLst/>
          </a:prstGeom>
          <a:solidFill>
            <a:srgbClr val="001A6F"/>
          </a:solidFill>
          <a:ln>
            <a:noFill/>
          </a:ln>
        </p:spPr>
        <p:txBody>
          <a:bodyPr spcFirstLastPara="1" vert="horz" wrap="square" lIns="91433" tIns="45700" rIns="91433" bIns="45700" rtlCol="0" anchor="t" anchorCtr="0">
            <a:normAutofit/>
          </a:bodyPr>
          <a:lstStyle/>
          <a:p>
            <a:pPr marL="0" indent="0" algn="ctr">
              <a:spcBef>
                <a:spcPts val="0"/>
              </a:spcBef>
              <a:buClr>
                <a:srgbClr val="000000"/>
              </a:buClr>
              <a:buSzPts val="2300"/>
              <a:buNone/>
            </a:pPr>
            <a:r>
              <a:rPr lang="en">
                <a:solidFill>
                  <a:srgbClr val="FFB500"/>
                </a:solidFill>
              </a:rPr>
              <a:t>2023-2024</a:t>
            </a:r>
            <a:endParaRPr sz="2933">
              <a:solidFill>
                <a:srgbClr val="FFB500"/>
              </a:solidFill>
              <a:latin typeface="Arial"/>
              <a:ea typeface="Arial"/>
              <a:cs typeface="Arial"/>
              <a:sym typeface="Arial"/>
            </a:endParaRPr>
          </a:p>
        </p:txBody>
      </p:sp>
      <p:sp>
        <p:nvSpPr>
          <p:cNvPr id="197" name="Google Shape;197;p34"/>
          <p:cNvSpPr/>
          <p:nvPr/>
        </p:nvSpPr>
        <p:spPr>
          <a:xfrm>
            <a:off x="0" y="622525"/>
            <a:ext cx="420800" cy="664400"/>
          </a:xfrm>
          <a:prstGeom prst="rect">
            <a:avLst/>
          </a:prstGeom>
          <a:solidFill>
            <a:srgbClr val="001A6F"/>
          </a:solidFill>
          <a:ln w="9525" cap="flat" cmpd="sng">
            <a:solidFill>
              <a:srgbClr val="001A6F"/>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pic>
        <p:nvPicPr>
          <p:cNvPr id="198" name="Google Shape;198;p34"/>
          <p:cNvPicPr preferRelativeResize="0"/>
          <p:nvPr/>
        </p:nvPicPr>
        <p:blipFill rotWithShape="1">
          <a:blip r:embed="rId4">
            <a:alphaModFix/>
          </a:blip>
          <a:srcRect/>
          <a:stretch/>
        </p:blipFill>
        <p:spPr>
          <a:xfrm>
            <a:off x="9688351" y="400351"/>
            <a:ext cx="2345677" cy="1824400"/>
          </a:xfrm>
          <a:prstGeom prst="rect">
            <a:avLst/>
          </a:prstGeom>
          <a:noFill/>
          <a:ln>
            <a:noFill/>
          </a:ln>
        </p:spPr>
      </p:pic>
      <p:sp>
        <p:nvSpPr>
          <p:cNvPr id="199" name="Google Shape;199;p34"/>
          <p:cNvSpPr txBox="1">
            <a:spLocks noGrp="1"/>
          </p:cNvSpPr>
          <p:nvPr>
            <p:ph type="sldNum" idx="12"/>
          </p:nvPr>
        </p:nvSpPr>
        <p:spPr>
          <a:xfrm>
            <a:off x="7021467" y="6581240"/>
            <a:ext cx="4906000" cy="118237"/>
          </a:xfrm>
          <a:prstGeom prst="rect">
            <a:avLst/>
          </a:prstGeom>
        </p:spPr>
        <p:txBody>
          <a:bodyPr spcFirstLastPara="1" vert="horz" wrap="square" lIns="0" tIns="0" rIns="0" bIns="0" rtlCol="0" anchor="t" anchorCtr="0">
            <a:spAutoFit/>
          </a:bodyPr>
          <a:lstStyle/>
          <a:p>
            <a:r>
              <a:rPr lang="en"/>
              <a:t>FAIRFAX COUNTY PUBLIC SCHOOLS       </a:t>
            </a:r>
            <a:fld id="{00000000-1234-1234-1234-123412341234}" type="slidenum">
              <a:rPr lang="en"/>
              <a:pPr/>
              <a:t>9</a:t>
            </a:fld>
            <a:r>
              <a:rPr lang="en"/>
              <a:t>	</a:t>
            </a:r>
            <a:endParaRPr sz="2133" baseline="300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Basic_Mason_Theme">
  <a:themeElements>
    <a:clrScheme name="Custom 8">
      <a:dk1>
        <a:srgbClr val="262626"/>
      </a:dk1>
      <a:lt1>
        <a:srgbClr val="FFFFFF"/>
      </a:lt1>
      <a:dk2>
        <a:srgbClr val="006633"/>
      </a:dk2>
      <a:lt2>
        <a:srgbClr val="E7E6E6"/>
      </a:lt2>
      <a:accent1>
        <a:srgbClr val="FFCC33"/>
      </a:accent1>
      <a:accent2>
        <a:srgbClr val="00909E"/>
      </a:accent2>
      <a:accent3>
        <a:srgbClr val="415095"/>
      </a:accent3>
      <a:accent4>
        <a:srgbClr val="AB1D36"/>
      </a:accent4>
      <a:accent5>
        <a:srgbClr val="81A32B"/>
      </a:accent5>
      <a:accent6>
        <a:srgbClr val="9D7F2C"/>
      </a:accent6>
      <a:hlink>
        <a:srgbClr val="F7941D"/>
      </a:hlink>
      <a:folHlink>
        <a:srgbClr val="A623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_Mason_Theme" id="{34EE84E4-B9D9-4144-A8C2-3A2669CBD3AF}" vid="{704AFC1E-DEA8-F145-AFFE-35F980C0FE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4dcbd5-cef1-46b3-8f0a-88fac69b92ab">
      <Terms xmlns="http://schemas.microsoft.com/office/infopath/2007/PartnerControls"/>
    </lcf76f155ced4ddcb4097134ff3c332f>
    <TaxCatchAll xmlns="b3f255ef-c72b-4430-a8b6-c9b8a44a21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1E89A9FC3AD043873E23BB90B1F28D" ma:contentTypeVersion="12" ma:contentTypeDescription="Create a new document." ma:contentTypeScope="" ma:versionID="d09de03dae23a1c5d1fbdaf959e9c82d">
  <xsd:schema xmlns:xsd="http://www.w3.org/2001/XMLSchema" xmlns:xs="http://www.w3.org/2001/XMLSchema" xmlns:p="http://schemas.microsoft.com/office/2006/metadata/properties" xmlns:ns2="174dcbd5-cef1-46b3-8f0a-88fac69b92ab" xmlns:ns3="b3f255ef-c72b-4430-a8b6-c9b8a44a2130" targetNamespace="http://schemas.microsoft.com/office/2006/metadata/properties" ma:root="true" ma:fieldsID="c915670b2c927abae67bcc26469e7a7f" ns2:_="" ns3:_="">
    <xsd:import namespace="174dcbd5-cef1-46b3-8f0a-88fac69b92ab"/>
    <xsd:import namespace="b3f255ef-c72b-4430-a8b6-c9b8a44a21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dcbd5-cef1-46b3-8f0a-88fac69b92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6c1bbba-1a2d-496b-84ee-32d91506626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f255ef-c72b-4430-a8b6-c9b8a44a213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3489f02-07fc-43e6-940a-d0894d977acf}" ma:internalName="TaxCatchAll" ma:showField="CatchAllData" ma:web="b3f255ef-c72b-4430-a8b6-c9b8a44a21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91EFFF-295D-4AAA-8749-8AA37E5481C6}">
  <ds:schemaRefs>
    <ds:schemaRef ds:uri="8dc8f21e-1394-4a4d-b1b5-6de374207f6f"/>
    <ds:schemaRef ds:uri="b9ee6191-5edb-45e7-9097-faa10a8ee8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74dcbd5-cef1-46b3-8f0a-88fac69b92ab"/>
    <ds:schemaRef ds:uri="b3f255ef-c72b-4430-a8b6-c9b8a44a2130"/>
  </ds:schemaRefs>
</ds:datastoreItem>
</file>

<file path=customXml/itemProps2.xml><?xml version="1.0" encoding="utf-8"?>
<ds:datastoreItem xmlns:ds="http://schemas.openxmlformats.org/officeDocument/2006/customXml" ds:itemID="{8A6C1E5E-0A1D-45CD-B2E3-C38D5B912990}">
  <ds:schemaRefs>
    <ds:schemaRef ds:uri="http://schemas.microsoft.com/sharepoint/v3/contenttype/forms"/>
  </ds:schemaRefs>
</ds:datastoreItem>
</file>

<file path=customXml/itemProps3.xml><?xml version="1.0" encoding="utf-8"?>
<ds:datastoreItem xmlns:ds="http://schemas.openxmlformats.org/officeDocument/2006/customXml" ds:itemID="{C96A45E7-A7F1-451C-A6A2-E7CB0CE6DD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4dcbd5-cef1-46b3-8f0a-88fac69b92ab"/>
    <ds:schemaRef ds:uri="b3f255ef-c72b-4430-a8b6-c9b8a44a21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Basic_Mason_Theme</Template>
  <TotalTime>252</TotalTime>
  <Words>1917</Words>
  <Application>Microsoft Macintosh PowerPoint</Application>
  <PresentationFormat>Widescreen</PresentationFormat>
  <Paragraphs>260</Paragraphs>
  <Slides>24</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Aileron</vt:lpstr>
      <vt:lpstr>Arial</vt:lpstr>
      <vt:lpstr>Bell MT</vt:lpstr>
      <vt:lpstr>Britannic Bold</vt:lpstr>
      <vt:lpstr>Calibri</vt:lpstr>
      <vt:lpstr>Courier New</vt:lpstr>
      <vt:lpstr>Gill Sans</vt:lpstr>
      <vt:lpstr>Helvetica</vt:lpstr>
      <vt:lpstr>Public Sans</vt:lpstr>
      <vt:lpstr>Roboto</vt:lpstr>
      <vt:lpstr>Rockwell</vt:lpstr>
      <vt:lpstr>Shadows Into Light Two</vt:lpstr>
      <vt:lpstr>Shadows Into Light Two Bold</vt:lpstr>
      <vt:lpstr>Symbol</vt:lpstr>
      <vt:lpstr>Basic_Mason_Theme</vt:lpstr>
      <vt:lpstr>The Educational Research Alliance of Northern Virginia at George Mason University  Chronic Absenteeism Panel &amp; Discussion</vt:lpstr>
      <vt:lpstr>Chronic Absenteeism - Panel Members</vt:lpstr>
      <vt:lpstr>PowerPoint Presentation</vt:lpstr>
      <vt:lpstr>PowerPoint Presentation</vt:lpstr>
      <vt:lpstr>PowerPoint Presentation</vt:lpstr>
      <vt:lpstr>PowerPoint Presentation</vt:lpstr>
      <vt:lpstr>PowerPoint Presentation</vt:lpstr>
      <vt:lpstr>PowerPoint Presentation</vt:lpstr>
      <vt:lpstr>Student Attendance &amp; Engagement  </vt:lpstr>
      <vt:lpstr>PowerPoint Presentation</vt:lpstr>
      <vt:lpstr>Addressing health-related absences</vt:lpstr>
      <vt:lpstr>Attendance Dashboard</vt:lpstr>
      <vt:lpstr>PowerPoint Presentation</vt:lpstr>
      <vt:lpstr>Robert E. Aylor Middle School, Frederick County, Va Relationships, Relationships, Relationships</vt:lpstr>
      <vt:lpstr>PowerPoint Presentation</vt:lpstr>
      <vt:lpstr>PowerPoint Presentation</vt:lpstr>
      <vt:lpstr>Chronic Absenteeism Causal Research </vt:lpstr>
      <vt:lpstr>Interventions Overview </vt:lpstr>
      <vt:lpstr>Mailers </vt:lpstr>
      <vt:lpstr>2-Way text-message </vt:lpstr>
      <vt:lpstr>Social Services Early Intervention</vt:lpstr>
      <vt:lpstr>Free Public Transit            Yellow School Bus</vt:lpstr>
      <vt:lpstr>Breakfast after-the-bell program</vt:lpstr>
      <vt:lpstr>Chronic Absenteeism Panel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Brandt</dc:creator>
  <cp:lastModifiedBy>alan feldenkris</cp:lastModifiedBy>
  <cp:revision>102</cp:revision>
  <dcterms:created xsi:type="dcterms:W3CDTF">2021-01-15T20:10:28Z</dcterms:created>
  <dcterms:modified xsi:type="dcterms:W3CDTF">2024-05-01T13:49:10Z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0x010100DF2F439692460F42ADC78E47BBBCE8B5</vt:lpwstr>
  </property>
</Properties>
</file>